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0_0.xml" ContentType="application/vnd.ms-powerpoint.comments+xml"/>
  <Override PartName="/ppt/comments/modernComment_101_0.xml" ContentType="application/vnd.ms-powerpoint.comments+xml"/>
  <Override PartName="/ppt/notesSlides/notesSlide1.xml" ContentType="application/vnd.openxmlformats-officedocument.presentationml.notesSlide+xml"/>
  <Override PartName="/ppt/comments/modernComment_10E_617526CD.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258" r:id="rId4"/>
    <p:sldId id="281" r:id="rId5"/>
    <p:sldId id="260" r:id="rId6"/>
    <p:sldId id="261" r:id="rId7"/>
    <p:sldId id="266" r:id="rId8"/>
    <p:sldId id="280" r:id="rId9"/>
    <p:sldId id="267" r:id="rId10"/>
    <p:sldId id="268" r:id="rId11"/>
    <p:sldId id="269" r:id="rId12"/>
    <p:sldId id="270" r:id="rId13"/>
    <p:sldId id="271" r:id="rId14"/>
    <p:sldId id="272" r:id="rId15"/>
    <p:sldId id="273" r:id="rId16"/>
    <p:sldId id="274" r:id="rId17"/>
    <p:sldId id="275" r:id="rId18"/>
    <p:sldId id="276" r:id="rId19"/>
    <p:sldId id="279" r:id="rId20"/>
    <p:sldId id="289" r:id="rId21"/>
    <p:sldId id="290" r:id="rId22"/>
    <p:sldId id="277" r:id="rId23"/>
    <p:sldId id="292" r:id="rId24"/>
    <p:sldId id="291" r:id="rId25"/>
    <p:sldId id="293" r:id="rId26"/>
    <p:sldId id="294" r:id="rId27"/>
    <p:sldId id="295" r:id="rId28"/>
    <p:sldId id="296" r:id="rId29"/>
    <p:sldId id="297" r:id="rId30"/>
    <p:sldId id="299" r:id="rId31"/>
    <p:sldId id="300" r:id="rId32"/>
    <p:sldId id="301" r:id="rId33"/>
    <p:sldId id="302" r:id="rId34"/>
    <p:sldId id="306" r:id="rId35"/>
    <p:sldId id="304" r:id="rId36"/>
    <p:sldId id="303" r:id="rId37"/>
    <p:sldId id="308" r:id="rId38"/>
    <p:sldId id="259" r:id="rId39"/>
    <p:sldId id="307" r:id="rId40"/>
    <p:sldId id="305"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E0693E-4F81-47B2-6A82-8F99058880EB}" name="Chinchilla Parsons" initials="CP" userId="Chinchilla Parsons"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74A0C5-FDB8-4E96-80EC-07CC1BC22980}" v="517" dt="2025-05-28T05:20:30.972"/>
    <p1510:client id="{67CE348A-F110-9A87-A4BD-02F273247722}" v="1368" dt="2025-05-28T05:25:53.201"/>
    <p1510:client id="{D182D320-ECFC-A4FE-2E32-74963BC35587}" v="7034" dt="2025-05-27T08:51:5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p:restoredTop sz="94731"/>
  </p:normalViewPr>
  <p:slideViewPr>
    <p:cSldViewPr snapToGrid="0" snapToObjects="1">
      <p:cViewPr varScale="1">
        <p:scale>
          <a:sx n="82" d="100"/>
          <a:sy n="82" d="100"/>
        </p:scale>
        <p:origin x="1518"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0AD7012-7C51-4D3E-9748-F4CEE7891E23}" authorId="{40E0693E-4F81-47B2-6A82-8F99058880EB}" created="2025-05-28T03:18:32.842">
    <ac:deMkLst xmlns:ac="http://schemas.microsoft.com/office/drawing/2013/main/command">
      <pc:docMk xmlns:pc="http://schemas.microsoft.com/office/powerpoint/2013/main/command"/>
      <pc:sldMk xmlns:pc="http://schemas.microsoft.com/office/powerpoint/2013/main/command" cId="0" sldId="256"/>
      <ac:spMk id="2" creationId="{00000000-0000-0000-0000-000000000000}"/>
    </ac:deMkLst>
    <p188:txBody>
      <a:bodyPr/>
      <a:lstStyle/>
      <a:p>
        <a:r>
          <a:rPr lang="en-US"/>
          <a:t>This is the old style slide format, have you tried the “wide screen” format slide size?  I think it will help your presentation a lot</a:t>
        </a:r>
      </a:p>
    </p188:txBody>
  </p188:cm>
</p188:cmLst>
</file>

<file path=ppt/comments/modernComment_101_0.xml><?xml version="1.0" encoding="utf-8"?>
<p188:cmLst xmlns:a="http://schemas.openxmlformats.org/drawingml/2006/main" xmlns:r="http://schemas.openxmlformats.org/officeDocument/2006/relationships" xmlns:p188="http://schemas.microsoft.com/office/powerpoint/2018/8/main">
  <p188:cm id="{C23153B1-A508-4791-A4A1-0C4A4D43464D}" authorId="{40E0693E-4F81-47B2-6A82-8F99058880EB}" created="2025-05-28T05:06:46.119">
    <pc:sldMkLst xmlns:pc="http://schemas.microsoft.com/office/powerpoint/2013/main/command">
      <pc:docMk/>
      <pc:sldMk cId="0" sldId="257"/>
    </pc:sldMkLst>
    <p188:txBody>
      <a:bodyPr/>
      <a:lstStyle/>
      <a:p>
        <a:r>
          <a:rPr lang="en-US"/>
          <a:t>i’m advising against this slide template where half of the slide is basically wasted, unless you put a meaningful  diagram
in this particular slide there is too much text and too small</a:t>
        </a:r>
      </a:p>
    </p188:txBody>
  </p188:cm>
</p188:cmLst>
</file>

<file path=ppt/comments/modernComment_10E_617526CD.xml><?xml version="1.0" encoding="utf-8"?>
<p188:cmLst xmlns:a="http://schemas.openxmlformats.org/drawingml/2006/main" xmlns:r="http://schemas.openxmlformats.org/officeDocument/2006/relationships" xmlns:p188="http://schemas.microsoft.com/office/powerpoint/2018/8/main">
  <p188:cm id="{613587E4-49F0-466C-A2C3-1F6DF53333A1}" authorId="{40E0693E-4F81-47B2-6A82-8F99058880EB}" created="2025-05-28T03:17:25.619">
    <ac:deMkLst xmlns:ac="http://schemas.microsoft.com/office/drawing/2013/main/command">
      <pc:docMk xmlns:pc="http://schemas.microsoft.com/office/powerpoint/2013/main/command"/>
      <pc:sldMk xmlns:pc="http://schemas.microsoft.com/office/powerpoint/2013/main/command" cId="1635067597" sldId="270"/>
      <ac:spMk id="3" creationId="{6A156AF9-07C1-FBC1-179D-8B49737512E7}"/>
    </ac:deMkLst>
    <p188:pos x="174141" y="321974"/>
    <p188:txBody>
      <a:bodyPr/>
      <a:lstStyle/>
      <a:p>
        <a:r>
          <a:rPr lang="en-US"/>
          <a:t>Way too much text and diagrams are too small, split into two slides instead</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FC7EFA-E6D4-44BD-BB56-2D16CE547A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BD5981C1-E808-4854-B417-4D24AD5433CE}">
      <dgm:prSet/>
      <dgm:spPr/>
      <dgm:t>
        <a:bodyPr/>
        <a:lstStyle/>
        <a:p>
          <a:pPr>
            <a:lnSpc>
              <a:spcPct val="100000"/>
            </a:lnSpc>
          </a:pPr>
          <a:r>
            <a:rPr lang="en-US"/>
            <a:t>Shared memory-mapped files: When multiple threads handle different user requests, redundant file reads are avoided because the mmap</a:t>
          </a:r>
        </a:p>
      </dgm:t>
    </dgm:pt>
    <dgm:pt modelId="{3ACB5B94-4380-4D84-AD0E-B48B8CB27CB3}" type="parTrans" cxnId="{15300F96-C91C-4624-A151-E979784B910F}">
      <dgm:prSet/>
      <dgm:spPr/>
      <dgm:t>
        <a:bodyPr/>
        <a:lstStyle/>
        <a:p>
          <a:endParaRPr lang="en-US"/>
        </a:p>
      </dgm:t>
    </dgm:pt>
    <dgm:pt modelId="{A73AE8D9-D8CA-426A-8384-622EDA7321B0}" type="sibTrans" cxnId="{15300F96-C91C-4624-A151-E979784B910F}">
      <dgm:prSet/>
      <dgm:spPr/>
      <dgm:t>
        <a:bodyPr/>
        <a:lstStyle/>
        <a:p>
          <a:pPr>
            <a:lnSpc>
              <a:spcPct val="100000"/>
            </a:lnSpc>
          </a:pPr>
          <a:endParaRPr lang="en-US"/>
        </a:p>
      </dgm:t>
    </dgm:pt>
    <dgm:pt modelId="{E3DD05A8-FF42-40E2-9452-2968BB842414}">
      <dgm:prSet/>
      <dgm:spPr/>
      <dgm:t>
        <a:bodyPr/>
        <a:lstStyle/>
        <a:p>
          <a:pPr>
            <a:lnSpc>
              <a:spcPct val="100000"/>
            </a:lnSpc>
          </a:pPr>
          <a:r>
            <a:rPr lang="en-US"/>
            <a:t>Zero-copy access: Data is accessed directly from memory without duplication.</a:t>
          </a:r>
        </a:p>
      </dgm:t>
    </dgm:pt>
    <dgm:pt modelId="{6C8D99EB-F5C4-4853-A0C7-8DFB08DE784F}" type="parTrans" cxnId="{061CF2FE-179A-445B-968F-DA6E61ACDF74}">
      <dgm:prSet/>
      <dgm:spPr/>
      <dgm:t>
        <a:bodyPr/>
        <a:lstStyle/>
        <a:p>
          <a:endParaRPr lang="en-US"/>
        </a:p>
      </dgm:t>
    </dgm:pt>
    <dgm:pt modelId="{68BCF38D-D92E-456B-B041-093CFF69633F}" type="sibTrans" cxnId="{061CF2FE-179A-445B-968F-DA6E61ACDF74}">
      <dgm:prSet/>
      <dgm:spPr/>
      <dgm:t>
        <a:bodyPr/>
        <a:lstStyle/>
        <a:p>
          <a:pPr>
            <a:lnSpc>
              <a:spcPct val="100000"/>
            </a:lnSpc>
          </a:pPr>
          <a:endParaRPr lang="en-US"/>
        </a:p>
      </dgm:t>
    </dgm:pt>
    <dgm:pt modelId="{6BED57E6-B6CD-434C-9B8A-AA86F3960618}">
      <dgm:prSet/>
      <dgm:spPr/>
      <dgm:t>
        <a:bodyPr/>
        <a:lstStyle/>
        <a:p>
          <a:pPr>
            <a:lnSpc>
              <a:spcPct val="100000"/>
            </a:lnSpc>
          </a:pPr>
          <a:r>
            <a:rPr lang="en-US"/>
            <a:t>Additionally, the operating system can page the data out to swap memory and page it back in when needed, optimizing for repeated periodic reads.</a:t>
          </a:r>
        </a:p>
      </dgm:t>
    </dgm:pt>
    <dgm:pt modelId="{C0287E2A-7C97-4867-B80D-174DD147716E}" type="parTrans" cxnId="{3D371556-F881-4EE4-9991-530FD7637B83}">
      <dgm:prSet/>
      <dgm:spPr/>
      <dgm:t>
        <a:bodyPr/>
        <a:lstStyle/>
        <a:p>
          <a:endParaRPr lang="en-US"/>
        </a:p>
      </dgm:t>
    </dgm:pt>
    <dgm:pt modelId="{E8AE55C6-2764-424D-A4B1-B13711FEFFC7}" type="sibTrans" cxnId="{3D371556-F881-4EE4-9991-530FD7637B83}">
      <dgm:prSet/>
      <dgm:spPr/>
      <dgm:t>
        <a:bodyPr/>
        <a:lstStyle/>
        <a:p>
          <a:pPr>
            <a:lnSpc>
              <a:spcPct val="100000"/>
            </a:lnSpc>
          </a:pPr>
          <a:endParaRPr lang="en-US"/>
        </a:p>
      </dgm:t>
    </dgm:pt>
    <dgm:pt modelId="{921F48FA-FA97-4F67-9804-D7C74764CBE2}">
      <dgm:prSet/>
      <dgm:spPr/>
      <dgm:t>
        <a:bodyPr/>
        <a:lstStyle/>
        <a:p>
          <a:pPr>
            <a:lnSpc>
              <a:spcPct val="100000"/>
            </a:lnSpc>
          </a:pPr>
          <a:r>
            <a:rPr lang="en-US"/>
            <a:t>Unified memory architecture: Seamless access between CPU, GPU and NPU, eliminating the need for data transfers during vector similarity computations.</a:t>
          </a:r>
        </a:p>
      </dgm:t>
    </dgm:pt>
    <dgm:pt modelId="{14846E53-FF00-467B-B33E-F1C3FCAD5A29}" type="parTrans" cxnId="{686E27FC-8A65-478F-B3B0-0E449BC6F907}">
      <dgm:prSet/>
      <dgm:spPr/>
      <dgm:t>
        <a:bodyPr/>
        <a:lstStyle/>
        <a:p>
          <a:endParaRPr lang="en-US"/>
        </a:p>
      </dgm:t>
    </dgm:pt>
    <dgm:pt modelId="{7A718F73-149E-4E5A-AD47-689EB9555EBE}" type="sibTrans" cxnId="{686E27FC-8A65-478F-B3B0-0E449BC6F907}">
      <dgm:prSet/>
      <dgm:spPr/>
      <dgm:t>
        <a:bodyPr/>
        <a:lstStyle/>
        <a:p>
          <a:endParaRPr lang="en-US"/>
        </a:p>
      </dgm:t>
    </dgm:pt>
    <dgm:pt modelId="{428F1ECF-6441-4DE5-81F6-3205569C50C5}" type="pres">
      <dgm:prSet presAssocID="{40FC7EFA-E6D4-44BD-BB56-2D16CE547A70}" presName="root" presStyleCnt="0">
        <dgm:presLayoutVars>
          <dgm:dir/>
          <dgm:resizeHandles val="exact"/>
        </dgm:presLayoutVars>
      </dgm:prSet>
      <dgm:spPr/>
    </dgm:pt>
    <dgm:pt modelId="{B986A6DF-05CB-4AE7-8264-A2F859264E50}" type="pres">
      <dgm:prSet presAssocID="{40FC7EFA-E6D4-44BD-BB56-2D16CE547A70}" presName="container" presStyleCnt="0">
        <dgm:presLayoutVars>
          <dgm:dir/>
          <dgm:resizeHandles val="exact"/>
        </dgm:presLayoutVars>
      </dgm:prSet>
      <dgm:spPr/>
    </dgm:pt>
    <dgm:pt modelId="{7C04021A-8361-43CE-8F70-48259ABBB3E4}" type="pres">
      <dgm:prSet presAssocID="{BD5981C1-E808-4854-B417-4D24AD5433CE}" presName="compNode" presStyleCnt="0"/>
      <dgm:spPr/>
    </dgm:pt>
    <dgm:pt modelId="{CB3A4347-AA0C-442B-8810-0E6A7C658AD5}" type="pres">
      <dgm:prSet presAssocID="{BD5981C1-E808-4854-B417-4D24AD5433CE}" presName="iconBgRect" presStyleLbl="bgShp" presStyleIdx="0" presStyleCnt="4"/>
      <dgm:spPr/>
    </dgm:pt>
    <dgm:pt modelId="{3E7FEFBB-0E9C-4D05-8A03-B8E58E07FF48}" type="pres">
      <dgm:prSet presAssocID="{BD5981C1-E808-4854-B417-4D24AD5433C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k"/>
        </a:ext>
      </dgm:extLst>
    </dgm:pt>
    <dgm:pt modelId="{0F3DFDDC-AE68-4D8F-B7E1-8D8A60EE6B50}" type="pres">
      <dgm:prSet presAssocID="{BD5981C1-E808-4854-B417-4D24AD5433CE}" presName="spaceRect" presStyleCnt="0"/>
      <dgm:spPr/>
    </dgm:pt>
    <dgm:pt modelId="{A47E49AB-D6C9-4E90-9B29-A5FEDFCAED3B}" type="pres">
      <dgm:prSet presAssocID="{BD5981C1-E808-4854-B417-4D24AD5433CE}" presName="textRect" presStyleLbl="revTx" presStyleIdx="0" presStyleCnt="4">
        <dgm:presLayoutVars>
          <dgm:chMax val="1"/>
          <dgm:chPref val="1"/>
        </dgm:presLayoutVars>
      </dgm:prSet>
      <dgm:spPr/>
    </dgm:pt>
    <dgm:pt modelId="{5C2D34E3-EBAF-4682-9A20-86FC115B1E3F}" type="pres">
      <dgm:prSet presAssocID="{A73AE8D9-D8CA-426A-8384-622EDA7321B0}" presName="sibTrans" presStyleLbl="sibTrans2D1" presStyleIdx="0" presStyleCnt="0"/>
      <dgm:spPr/>
    </dgm:pt>
    <dgm:pt modelId="{E7B359AA-96DB-4DB4-9DE7-F67226BCA8D3}" type="pres">
      <dgm:prSet presAssocID="{E3DD05A8-FF42-40E2-9452-2968BB842414}" presName="compNode" presStyleCnt="0"/>
      <dgm:spPr/>
    </dgm:pt>
    <dgm:pt modelId="{CC51461E-4F52-4713-A8C3-EDEF61D06806}" type="pres">
      <dgm:prSet presAssocID="{E3DD05A8-FF42-40E2-9452-2968BB842414}" presName="iconBgRect" presStyleLbl="bgShp" presStyleIdx="1" presStyleCnt="4"/>
      <dgm:spPr/>
    </dgm:pt>
    <dgm:pt modelId="{30CCE843-C75B-4E4F-BF32-8CA01250EDF9}" type="pres">
      <dgm:prSet presAssocID="{E3DD05A8-FF42-40E2-9452-2968BB84241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hredder"/>
        </a:ext>
      </dgm:extLst>
    </dgm:pt>
    <dgm:pt modelId="{9F7DB5EF-EDA2-4E4C-A34D-6578E5081A3E}" type="pres">
      <dgm:prSet presAssocID="{E3DD05A8-FF42-40E2-9452-2968BB842414}" presName="spaceRect" presStyleCnt="0"/>
      <dgm:spPr/>
    </dgm:pt>
    <dgm:pt modelId="{1BCD1F97-F2DD-4595-9485-63860ED13515}" type="pres">
      <dgm:prSet presAssocID="{E3DD05A8-FF42-40E2-9452-2968BB842414}" presName="textRect" presStyleLbl="revTx" presStyleIdx="1" presStyleCnt="4">
        <dgm:presLayoutVars>
          <dgm:chMax val="1"/>
          <dgm:chPref val="1"/>
        </dgm:presLayoutVars>
      </dgm:prSet>
      <dgm:spPr/>
    </dgm:pt>
    <dgm:pt modelId="{DADA594D-002E-480F-8216-06925658067D}" type="pres">
      <dgm:prSet presAssocID="{68BCF38D-D92E-456B-B041-093CFF69633F}" presName="sibTrans" presStyleLbl="sibTrans2D1" presStyleIdx="0" presStyleCnt="0"/>
      <dgm:spPr/>
    </dgm:pt>
    <dgm:pt modelId="{C825E8D0-0FDB-4FDC-B6D8-618D94554C59}" type="pres">
      <dgm:prSet presAssocID="{6BED57E6-B6CD-434C-9B8A-AA86F3960618}" presName="compNode" presStyleCnt="0"/>
      <dgm:spPr/>
    </dgm:pt>
    <dgm:pt modelId="{8D595777-D1FA-4AC3-BECB-12D8126B6D59}" type="pres">
      <dgm:prSet presAssocID="{6BED57E6-B6CD-434C-9B8A-AA86F3960618}" presName="iconBgRect" presStyleLbl="bgShp" presStyleIdx="2" presStyleCnt="4"/>
      <dgm:spPr/>
    </dgm:pt>
    <dgm:pt modelId="{907A08FB-DB57-45C4-85B0-970AE2DAFBEA}" type="pres">
      <dgm:prSet presAssocID="{6BED57E6-B6CD-434C-9B8A-AA86F396061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36FC1620-E71D-4CFA-989E-1D0A91ED5675}" type="pres">
      <dgm:prSet presAssocID="{6BED57E6-B6CD-434C-9B8A-AA86F3960618}" presName="spaceRect" presStyleCnt="0"/>
      <dgm:spPr/>
    </dgm:pt>
    <dgm:pt modelId="{6B65094E-063F-4546-82FA-9C4CB5B19277}" type="pres">
      <dgm:prSet presAssocID="{6BED57E6-B6CD-434C-9B8A-AA86F3960618}" presName="textRect" presStyleLbl="revTx" presStyleIdx="2" presStyleCnt="4">
        <dgm:presLayoutVars>
          <dgm:chMax val="1"/>
          <dgm:chPref val="1"/>
        </dgm:presLayoutVars>
      </dgm:prSet>
      <dgm:spPr/>
    </dgm:pt>
    <dgm:pt modelId="{46052092-144D-4819-9E05-A322853228F5}" type="pres">
      <dgm:prSet presAssocID="{E8AE55C6-2764-424D-A4B1-B13711FEFFC7}" presName="sibTrans" presStyleLbl="sibTrans2D1" presStyleIdx="0" presStyleCnt="0"/>
      <dgm:spPr/>
    </dgm:pt>
    <dgm:pt modelId="{4873CF04-929B-4801-8AAC-1011658C0706}" type="pres">
      <dgm:prSet presAssocID="{921F48FA-FA97-4F67-9804-D7C74764CBE2}" presName="compNode" presStyleCnt="0"/>
      <dgm:spPr/>
    </dgm:pt>
    <dgm:pt modelId="{B2A72481-1E28-4864-8B95-83678929C703}" type="pres">
      <dgm:prSet presAssocID="{921F48FA-FA97-4F67-9804-D7C74764CBE2}" presName="iconBgRect" presStyleLbl="bgShp" presStyleIdx="3" presStyleCnt="4"/>
      <dgm:spPr/>
    </dgm:pt>
    <dgm:pt modelId="{CDCD97E5-F275-4668-8FCB-3C997BA2EE51}" type="pres">
      <dgm:prSet presAssocID="{921F48FA-FA97-4F67-9804-D7C74764CBE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9AA1220D-E930-4C1D-84A7-A510067F5B38}" type="pres">
      <dgm:prSet presAssocID="{921F48FA-FA97-4F67-9804-D7C74764CBE2}" presName="spaceRect" presStyleCnt="0"/>
      <dgm:spPr/>
    </dgm:pt>
    <dgm:pt modelId="{865B8F22-78DE-45AB-A827-45DEC43FAFD3}" type="pres">
      <dgm:prSet presAssocID="{921F48FA-FA97-4F67-9804-D7C74764CBE2}" presName="textRect" presStyleLbl="revTx" presStyleIdx="3" presStyleCnt="4">
        <dgm:presLayoutVars>
          <dgm:chMax val="1"/>
          <dgm:chPref val="1"/>
        </dgm:presLayoutVars>
      </dgm:prSet>
      <dgm:spPr/>
    </dgm:pt>
  </dgm:ptLst>
  <dgm:cxnLst>
    <dgm:cxn modelId="{E659CB0B-4FB2-4118-91FA-4B0046A51ACF}" type="presOf" srcId="{E3DD05A8-FF42-40E2-9452-2968BB842414}" destId="{1BCD1F97-F2DD-4595-9485-63860ED13515}" srcOrd="0" destOrd="0" presId="urn:microsoft.com/office/officeart/2018/2/layout/IconCircleList"/>
    <dgm:cxn modelId="{4276743C-2050-432C-AA6A-6B520FB8E3D5}" type="presOf" srcId="{E8AE55C6-2764-424D-A4B1-B13711FEFFC7}" destId="{46052092-144D-4819-9E05-A322853228F5}" srcOrd="0" destOrd="0" presId="urn:microsoft.com/office/officeart/2018/2/layout/IconCircleList"/>
    <dgm:cxn modelId="{B8766F45-017C-4E81-AA07-ADD74FDD7650}" type="presOf" srcId="{40FC7EFA-E6D4-44BD-BB56-2D16CE547A70}" destId="{428F1ECF-6441-4DE5-81F6-3205569C50C5}" srcOrd="0" destOrd="0" presId="urn:microsoft.com/office/officeart/2018/2/layout/IconCircleList"/>
    <dgm:cxn modelId="{3D371556-F881-4EE4-9991-530FD7637B83}" srcId="{40FC7EFA-E6D4-44BD-BB56-2D16CE547A70}" destId="{6BED57E6-B6CD-434C-9B8A-AA86F3960618}" srcOrd="2" destOrd="0" parTransId="{C0287E2A-7C97-4867-B80D-174DD147716E}" sibTransId="{E8AE55C6-2764-424D-A4B1-B13711FEFFC7}"/>
    <dgm:cxn modelId="{FE86FE76-B69B-45FA-B04D-E12FB25D1DB8}" type="presOf" srcId="{A73AE8D9-D8CA-426A-8384-622EDA7321B0}" destId="{5C2D34E3-EBAF-4682-9A20-86FC115B1E3F}" srcOrd="0" destOrd="0" presId="urn:microsoft.com/office/officeart/2018/2/layout/IconCircleList"/>
    <dgm:cxn modelId="{70C8D658-3F0D-487C-A181-6BB173EEA298}" type="presOf" srcId="{921F48FA-FA97-4F67-9804-D7C74764CBE2}" destId="{865B8F22-78DE-45AB-A827-45DEC43FAFD3}" srcOrd="0" destOrd="0" presId="urn:microsoft.com/office/officeart/2018/2/layout/IconCircleList"/>
    <dgm:cxn modelId="{1771C894-3045-4816-9546-1DAF09BA2107}" type="presOf" srcId="{68BCF38D-D92E-456B-B041-093CFF69633F}" destId="{DADA594D-002E-480F-8216-06925658067D}" srcOrd="0" destOrd="0" presId="urn:microsoft.com/office/officeart/2018/2/layout/IconCircleList"/>
    <dgm:cxn modelId="{15300F96-C91C-4624-A151-E979784B910F}" srcId="{40FC7EFA-E6D4-44BD-BB56-2D16CE547A70}" destId="{BD5981C1-E808-4854-B417-4D24AD5433CE}" srcOrd="0" destOrd="0" parTransId="{3ACB5B94-4380-4D84-AD0E-B48B8CB27CB3}" sibTransId="{A73AE8D9-D8CA-426A-8384-622EDA7321B0}"/>
    <dgm:cxn modelId="{D070CFBA-A809-41A4-89D5-35DE37DF254A}" type="presOf" srcId="{BD5981C1-E808-4854-B417-4D24AD5433CE}" destId="{A47E49AB-D6C9-4E90-9B29-A5FEDFCAED3B}" srcOrd="0" destOrd="0" presId="urn:microsoft.com/office/officeart/2018/2/layout/IconCircleList"/>
    <dgm:cxn modelId="{7B9F84F1-1843-4AFE-8567-A0C5B0DFD8BE}" type="presOf" srcId="{6BED57E6-B6CD-434C-9B8A-AA86F3960618}" destId="{6B65094E-063F-4546-82FA-9C4CB5B19277}" srcOrd="0" destOrd="0" presId="urn:microsoft.com/office/officeart/2018/2/layout/IconCircleList"/>
    <dgm:cxn modelId="{686E27FC-8A65-478F-B3B0-0E449BC6F907}" srcId="{40FC7EFA-E6D4-44BD-BB56-2D16CE547A70}" destId="{921F48FA-FA97-4F67-9804-D7C74764CBE2}" srcOrd="3" destOrd="0" parTransId="{14846E53-FF00-467B-B33E-F1C3FCAD5A29}" sibTransId="{7A718F73-149E-4E5A-AD47-689EB9555EBE}"/>
    <dgm:cxn modelId="{061CF2FE-179A-445B-968F-DA6E61ACDF74}" srcId="{40FC7EFA-E6D4-44BD-BB56-2D16CE547A70}" destId="{E3DD05A8-FF42-40E2-9452-2968BB842414}" srcOrd="1" destOrd="0" parTransId="{6C8D99EB-F5C4-4853-A0C7-8DFB08DE784F}" sibTransId="{68BCF38D-D92E-456B-B041-093CFF69633F}"/>
    <dgm:cxn modelId="{A76B0A65-63EA-45E4-B985-A52DEE8D48EB}" type="presParOf" srcId="{428F1ECF-6441-4DE5-81F6-3205569C50C5}" destId="{B986A6DF-05CB-4AE7-8264-A2F859264E50}" srcOrd="0" destOrd="0" presId="urn:microsoft.com/office/officeart/2018/2/layout/IconCircleList"/>
    <dgm:cxn modelId="{2B3A0185-D114-47D4-9EFA-96B6CDD03B3B}" type="presParOf" srcId="{B986A6DF-05CB-4AE7-8264-A2F859264E50}" destId="{7C04021A-8361-43CE-8F70-48259ABBB3E4}" srcOrd="0" destOrd="0" presId="urn:microsoft.com/office/officeart/2018/2/layout/IconCircleList"/>
    <dgm:cxn modelId="{A1E1A351-62C0-4651-A875-89E965FE798D}" type="presParOf" srcId="{7C04021A-8361-43CE-8F70-48259ABBB3E4}" destId="{CB3A4347-AA0C-442B-8810-0E6A7C658AD5}" srcOrd="0" destOrd="0" presId="urn:microsoft.com/office/officeart/2018/2/layout/IconCircleList"/>
    <dgm:cxn modelId="{268FFDE9-5123-4771-B8E8-8241FB638D75}" type="presParOf" srcId="{7C04021A-8361-43CE-8F70-48259ABBB3E4}" destId="{3E7FEFBB-0E9C-4D05-8A03-B8E58E07FF48}" srcOrd="1" destOrd="0" presId="urn:microsoft.com/office/officeart/2018/2/layout/IconCircleList"/>
    <dgm:cxn modelId="{7962CEB9-5DC3-47F1-9433-6420C3F7EEDE}" type="presParOf" srcId="{7C04021A-8361-43CE-8F70-48259ABBB3E4}" destId="{0F3DFDDC-AE68-4D8F-B7E1-8D8A60EE6B50}" srcOrd="2" destOrd="0" presId="urn:microsoft.com/office/officeart/2018/2/layout/IconCircleList"/>
    <dgm:cxn modelId="{9B6FE528-B937-4DCB-8CE1-23AFD56FC9C0}" type="presParOf" srcId="{7C04021A-8361-43CE-8F70-48259ABBB3E4}" destId="{A47E49AB-D6C9-4E90-9B29-A5FEDFCAED3B}" srcOrd="3" destOrd="0" presId="urn:microsoft.com/office/officeart/2018/2/layout/IconCircleList"/>
    <dgm:cxn modelId="{7C1E26B2-7791-4084-9357-7D22AE206B18}" type="presParOf" srcId="{B986A6DF-05CB-4AE7-8264-A2F859264E50}" destId="{5C2D34E3-EBAF-4682-9A20-86FC115B1E3F}" srcOrd="1" destOrd="0" presId="urn:microsoft.com/office/officeart/2018/2/layout/IconCircleList"/>
    <dgm:cxn modelId="{15710C57-7763-4D30-A957-D20C58393ED4}" type="presParOf" srcId="{B986A6DF-05CB-4AE7-8264-A2F859264E50}" destId="{E7B359AA-96DB-4DB4-9DE7-F67226BCA8D3}" srcOrd="2" destOrd="0" presId="urn:microsoft.com/office/officeart/2018/2/layout/IconCircleList"/>
    <dgm:cxn modelId="{39596A75-9216-4DEE-A336-8A82FED31940}" type="presParOf" srcId="{E7B359AA-96DB-4DB4-9DE7-F67226BCA8D3}" destId="{CC51461E-4F52-4713-A8C3-EDEF61D06806}" srcOrd="0" destOrd="0" presId="urn:microsoft.com/office/officeart/2018/2/layout/IconCircleList"/>
    <dgm:cxn modelId="{88D6E842-F7E0-44DA-A945-70BBEAB59ADA}" type="presParOf" srcId="{E7B359AA-96DB-4DB4-9DE7-F67226BCA8D3}" destId="{30CCE843-C75B-4E4F-BF32-8CA01250EDF9}" srcOrd="1" destOrd="0" presId="urn:microsoft.com/office/officeart/2018/2/layout/IconCircleList"/>
    <dgm:cxn modelId="{6B348285-2CF6-424F-81F7-FD8E3579AEAE}" type="presParOf" srcId="{E7B359AA-96DB-4DB4-9DE7-F67226BCA8D3}" destId="{9F7DB5EF-EDA2-4E4C-A34D-6578E5081A3E}" srcOrd="2" destOrd="0" presId="urn:microsoft.com/office/officeart/2018/2/layout/IconCircleList"/>
    <dgm:cxn modelId="{E40D6290-327E-4241-81A4-07A6A1FE0066}" type="presParOf" srcId="{E7B359AA-96DB-4DB4-9DE7-F67226BCA8D3}" destId="{1BCD1F97-F2DD-4595-9485-63860ED13515}" srcOrd="3" destOrd="0" presId="urn:microsoft.com/office/officeart/2018/2/layout/IconCircleList"/>
    <dgm:cxn modelId="{171A682A-6700-4354-BDC9-4861DCD9E6A4}" type="presParOf" srcId="{B986A6DF-05CB-4AE7-8264-A2F859264E50}" destId="{DADA594D-002E-480F-8216-06925658067D}" srcOrd="3" destOrd="0" presId="urn:microsoft.com/office/officeart/2018/2/layout/IconCircleList"/>
    <dgm:cxn modelId="{C754FF76-A3E0-48AE-BB6D-34FC01B78034}" type="presParOf" srcId="{B986A6DF-05CB-4AE7-8264-A2F859264E50}" destId="{C825E8D0-0FDB-4FDC-B6D8-618D94554C59}" srcOrd="4" destOrd="0" presId="urn:microsoft.com/office/officeart/2018/2/layout/IconCircleList"/>
    <dgm:cxn modelId="{7ED73306-56DB-4831-BF59-547F81A031B0}" type="presParOf" srcId="{C825E8D0-0FDB-4FDC-B6D8-618D94554C59}" destId="{8D595777-D1FA-4AC3-BECB-12D8126B6D59}" srcOrd="0" destOrd="0" presId="urn:microsoft.com/office/officeart/2018/2/layout/IconCircleList"/>
    <dgm:cxn modelId="{B944324C-375C-4F21-A2EB-9572BA2FF812}" type="presParOf" srcId="{C825E8D0-0FDB-4FDC-B6D8-618D94554C59}" destId="{907A08FB-DB57-45C4-85B0-970AE2DAFBEA}" srcOrd="1" destOrd="0" presId="urn:microsoft.com/office/officeart/2018/2/layout/IconCircleList"/>
    <dgm:cxn modelId="{AB0A10B2-21B4-4BF1-B98D-C1D6CF69CD54}" type="presParOf" srcId="{C825E8D0-0FDB-4FDC-B6D8-618D94554C59}" destId="{36FC1620-E71D-4CFA-989E-1D0A91ED5675}" srcOrd="2" destOrd="0" presId="urn:microsoft.com/office/officeart/2018/2/layout/IconCircleList"/>
    <dgm:cxn modelId="{EC30C500-4179-4DED-A7BB-216322F4A1F9}" type="presParOf" srcId="{C825E8D0-0FDB-4FDC-B6D8-618D94554C59}" destId="{6B65094E-063F-4546-82FA-9C4CB5B19277}" srcOrd="3" destOrd="0" presId="urn:microsoft.com/office/officeart/2018/2/layout/IconCircleList"/>
    <dgm:cxn modelId="{C5669B73-92DE-412C-B074-AF6F12A373CD}" type="presParOf" srcId="{B986A6DF-05CB-4AE7-8264-A2F859264E50}" destId="{46052092-144D-4819-9E05-A322853228F5}" srcOrd="5" destOrd="0" presId="urn:microsoft.com/office/officeart/2018/2/layout/IconCircleList"/>
    <dgm:cxn modelId="{4B9B7FA9-6EAE-4E66-A447-48D241726D8E}" type="presParOf" srcId="{B986A6DF-05CB-4AE7-8264-A2F859264E50}" destId="{4873CF04-929B-4801-8AAC-1011658C0706}" srcOrd="6" destOrd="0" presId="urn:microsoft.com/office/officeart/2018/2/layout/IconCircleList"/>
    <dgm:cxn modelId="{C261E8D5-4140-41B9-A461-C5F8BEF67A36}" type="presParOf" srcId="{4873CF04-929B-4801-8AAC-1011658C0706}" destId="{B2A72481-1E28-4864-8B95-83678929C703}" srcOrd="0" destOrd="0" presId="urn:microsoft.com/office/officeart/2018/2/layout/IconCircleList"/>
    <dgm:cxn modelId="{36E245FE-33D1-4809-B630-D49DC18A5336}" type="presParOf" srcId="{4873CF04-929B-4801-8AAC-1011658C0706}" destId="{CDCD97E5-F275-4668-8FCB-3C997BA2EE51}" srcOrd="1" destOrd="0" presId="urn:microsoft.com/office/officeart/2018/2/layout/IconCircleList"/>
    <dgm:cxn modelId="{9D0C3521-8E63-4714-AB48-695FC984B0C5}" type="presParOf" srcId="{4873CF04-929B-4801-8AAC-1011658C0706}" destId="{9AA1220D-E930-4C1D-84A7-A510067F5B38}" srcOrd="2" destOrd="0" presId="urn:microsoft.com/office/officeart/2018/2/layout/IconCircleList"/>
    <dgm:cxn modelId="{12847DCF-3B59-423F-AE04-BC15E29112CF}" type="presParOf" srcId="{4873CF04-929B-4801-8AAC-1011658C0706}" destId="{865B8F22-78DE-45AB-A827-45DEC43FAFD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2AC09-EEB3-4323-96EA-07AEC96225B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8CB52C-20CC-47D0-913F-9447EAE4E3B7}">
      <dgm:prSet/>
      <dgm:spPr/>
      <dgm:t>
        <a:bodyPr/>
        <a:lstStyle/>
        <a:p>
          <a:r>
            <a:rPr lang="en-US"/>
            <a:t>The workflow of the modules of the system and the RAG pipeline can be divided into 3 logical phases.</a:t>
          </a:r>
        </a:p>
      </dgm:t>
    </dgm:pt>
    <dgm:pt modelId="{4B71AF3B-FABA-4483-966D-D7EA58AFD499}" type="parTrans" cxnId="{F79EED45-7566-4740-8FBC-E4ABBC6D4980}">
      <dgm:prSet/>
      <dgm:spPr/>
      <dgm:t>
        <a:bodyPr/>
        <a:lstStyle/>
        <a:p>
          <a:endParaRPr lang="en-US"/>
        </a:p>
      </dgm:t>
    </dgm:pt>
    <dgm:pt modelId="{9EB1EE46-B3BD-48F9-9D34-3FA98C3054ED}" type="sibTrans" cxnId="{F79EED45-7566-4740-8FBC-E4ABBC6D4980}">
      <dgm:prSet/>
      <dgm:spPr/>
      <dgm:t>
        <a:bodyPr/>
        <a:lstStyle/>
        <a:p>
          <a:endParaRPr lang="en-US"/>
        </a:p>
      </dgm:t>
    </dgm:pt>
    <dgm:pt modelId="{61A1A335-1D6B-4B11-BD43-135406D3D5E3}">
      <dgm:prSet/>
      <dgm:spPr/>
      <dgm:t>
        <a:bodyPr/>
        <a:lstStyle/>
        <a:p>
          <a:r>
            <a:rPr lang="en-US"/>
            <a:t>• System Initialization: Initializes the resources required by the system.</a:t>
          </a:r>
        </a:p>
      </dgm:t>
    </dgm:pt>
    <dgm:pt modelId="{155CBC88-7724-41A3-AA40-F0EB71C66C9C}" type="parTrans" cxnId="{CF0B2F65-5C59-4FCA-A482-DEF596165B05}">
      <dgm:prSet/>
      <dgm:spPr/>
      <dgm:t>
        <a:bodyPr/>
        <a:lstStyle/>
        <a:p>
          <a:endParaRPr lang="en-US"/>
        </a:p>
      </dgm:t>
    </dgm:pt>
    <dgm:pt modelId="{1FD671DD-63CC-470E-B70F-3AAABDC35B38}" type="sibTrans" cxnId="{CF0B2F65-5C59-4FCA-A482-DEF596165B05}">
      <dgm:prSet/>
      <dgm:spPr/>
      <dgm:t>
        <a:bodyPr/>
        <a:lstStyle/>
        <a:p>
          <a:endParaRPr lang="en-US"/>
        </a:p>
      </dgm:t>
    </dgm:pt>
    <dgm:pt modelId="{C7FFF6D4-7767-4EFE-A9E4-1410740F8ACD}">
      <dgm:prSet/>
      <dgm:spPr/>
      <dgm:t>
        <a:bodyPr/>
        <a:lstStyle/>
        <a:p>
          <a:r>
            <a:rPr lang="en-US"/>
            <a:t>• Embedding Phase: Generate embeddings for documents in the source corpus.</a:t>
          </a:r>
        </a:p>
      </dgm:t>
    </dgm:pt>
    <dgm:pt modelId="{E6B99CE6-3C03-4235-96C7-22026F8BF414}" type="parTrans" cxnId="{C42C8CD8-2600-4CCA-BBBD-C1D104BCC73A}">
      <dgm:prSet/>
      <dgm:spPr/>
      <dgm:t>
        <a:bodyPr/>
        <a:lstStyle/>
        <a:p>
          <a:endParaRPr lang="en-US"/>
        </a:p>
      </dgm:t>
    </dgm:pt>
    <dgm:pt modelId="{1E19C25E-D681-4602-891D-1758D25EA252}" type="sibTrans" cxnId="{C42C8CD8-2600-4CCA-BBBD-C1D104BCC73A}">
      <dgm:prSet/>
      <dgm:spPr/>
      <dgm:t>
        <a:bodyPr/>
        <a:lstStyle/>
        <a:p>
          <a:endParaRPr lang="en-US"/>
        </a:p>
      </dgm:t>
    </dgm:pt>
    <dgm:pt modelId="{5D25B89C-44E3-421B-AD97-1C3FFE794B59}">
      <dgm:prSet/>
      <dgm:spPr/>
      <dgm:t>
        <a:bodyPr/>
        <a:lstStyle/>
        <a:p>
          <a:r>
            <a:rPr lang="en-US"/>
            <a:t>• Retrieval and Generation Phase: Leverage embedded documents to retrieve information relevant to a query made by the user and generate a response using the LLM.</a:t>
          </a:r>
        </a:p>
      </dgm:t>
    </dgm:pt>
    <dgm:pt modelId="{EEE1C9A4-FEE7-401B-B272-4AA30B48E28C}" type="parTrans" cxnId="{822615D7-BC74-4102-A013-F2950A891787}">
      <dgm:prSet/>
      <dgm:spPr/>
      <dgm:t>
        <a:bodyPr/>
        <a:lstStyle/>
        <a:p>
          <a:endParaRPr lang="en-US"/>
        </a:p>
      </dgm:t>
    </dgm:pt>
    <dgm:pt modelId="{3FAB74AE-671C-4E86-A436-2D7FFC0F36DD}" type="sibTrans" cxnId="{822615D7-BC74-4102-A013-F2950A891787}">
      <dgm:prSet/>
      <dgm:spPr/>
      <dgm:t>
        <a:bodyPr/>
        <a:lstStyle/>
        <a:p>
          <a:endParaRPr lang="en-US"/>
        </a:p>
      </dgm:t>
    </dgm:pt>
    <dgm:pt modelId="{B6541BBB-CBC7-4F80-BE85-8DD2D891CFFC}" type="pres">
      <dgm:prSet presAssocID="{0312AC09-EEB3-4323-96EA-07AEC96225B2}" presName="root" presStyleCnt="0">
        <dgm:presLayoutVars>
          <dgm:dir/>
          <dgm:resizeHandles val="exact"/>
        </dgm:presLayoutVars>
      </dgm:prSet>
      <dgm:spPr/>
    </dgm:pt>
    <dgm:pt modelId="{F37AB7DA-2FAE-4106-A979-A7F4AE2DBB61}" type="pres">
      <dgm:prSet presAssocID="{DF8CB52C-20CC-47D0-913F-9447EAE4E3B7}" presName="compNode" presStyleCnt="0"/>
      <dgm:spPr/>
    </dgm:pt>
    <dgm:pt modelId="{5C638D5A-2D6F-4C01-9995-A206E370130D}" type="pres">
      <dgm:prSet presAssocID="{DF8CB52C-20CC-47D0-913F-9447EAE4E3B7}" presName="bgRect" presStyleLbl="bgShp" presStyleIdx="0" presStyleCnt="4"/>
      <dgm:spPr/>
    </dgm:pt>
    <dgm:pt modelId="{7033DCD7-8BEC-44FD-A46F-6384D18C8779}" type="pres">
      <dgm:prSet presAssocID="{DF8CB52C-20CC-47D0-913F-9447EAE4E3B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EB129D1-FA36-4F98-ACDF-F75E3F2AEB0E}" type="pres">
      <dgm:prSet presAssocID="{DF8CB52C-20CC-47D0-913F-9447EAE4E3B7}" presName="spaceRect" presStyleCnt="0"/>
      <dgm:spPr/>
    </dgm:pt>
    <dgm:pt modelId="{B353F9FB-2534-45D8-BDCE-8837AC09F733}" type="pres">
      <dgm:prSet presAssocID="{DF8CB52C-20CC-47D0-913F-9447EAE4E3B7}" presName="parTx" presStyleLbl="revTx" presStyleIdx="0" presStyleCnt="4">
        <dgm:presLayoutVars>
          <dgm:chMax val="0"/>
          <dgm:chPref val="0"/>
        </dgm:presLayoutVars>
      </dgm:prSet>
      <dgm:spPr/>
    </dgm:pt>
    <dgm:pt modelId="{5BB9E1DC-FB8F-48D2-844E-3EFADF799755}" type="pres">
      <dgm:prSet presAssocID="{9EB1EE46-B3BD-48F9-9D34-3FA98C3054ED}" presName="sibTrans" presStyleCnt="0"/>
      <dgm:spPr/>
    </dgm:pt>
    <dgm:pt modelId="{8C5117DE-27E2-49AD-BFE6-FF39219DF1F2}" type="pres">
      <dgm:prSet presAssocID="{61A1A335-1D6B-4B11-BD43-135406D3D5E3}" presName="compNode" presStyleCnt="0"/>
      <dgm:spPr/>
    </dgm:pt>
    <dgm:pt modelId="{FE459A20-EBAD-494D-807D-200B11D61829}" type="pres">
      <dgm:prSet presAssocID="{61A1A335-1D6B-4B11-BD43-135406D3D5E3}" presName="bgRect" presStyleLbl="bgShp" presStyleIdx="1" presStyleCnt="4"/>
      <dgm:spPr/>
    </dgm:pt>
    <dgm:pt modelId="{15BFBF3F-425A-43BC-BADE-2BAA1209DEEB}" type="pres">
      <dgm:prSet presAssocID="{61A1A335-1D6B-4B11-BD43-135406D3D5E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rrow Circle"/>
        </a:ext>
      </dgm:extLst>
    </dgm:pt>
    <dgm:pt modelId="{F010CF05-6968-4900-B46F-02F5B235AB0D}" type="pres">
      <dgm:prSet presAssocID="{61A1A335-1D6B-4B11-BD43-135406D3D5E3}" presName="spaceRect" presStyleCnt="0"/>
      <dgm:spPr/>
    </dgm:pt>
    <dgm:pt modelId="{E7FBC4D2-8B1F-4292-8EE8-D4160F820DB8}" type="pres">
      <dgm:prSet presAssocID="{61A1A335-1D6B-4B11-BD43-135406D3D5E3}" presName="parTx" presStyleLbl="revTx" presStyleIdx="1" presStyleCnt="4">
        <dgm:presLayoutVars>
          <dgm:chMax val="0"/>
          <dgm:chPref val="0"/>
        </dgm:presLayoutVars>
      </dgm:prSet>
      <dgm:spPr/>
    </dgm:pt>
    <dgm:pt modelId="{AF9DF180-DD67-4B50-BFDF-837A06128D84}" type="pres">
      <dgm:prSet presAssocID="{1FD671DD-63CC-470E-B70F-3AAABDC35B38}" presName="sibTrans" presStyleCnt="0"/>
      <dgm:spPr/>
    </dgm:pt>
    <dgm:pt modelId="{7F71C002-B24E-4612-AE7A-C61C8CC1FD8C}" type="pres">
      <dgm:prSet presAssocID="{C7FFF6D4-7767-4EFE-A9E4-1410740F8ACD}" presName="compNode" presStyleCnt="0"/>
      <dgm:spPr/>
    </dgm:pt>
    <dgm:pt modelId="{69A127F6-4C24-4580-A4BC-3F9BB6903F8A}" type="pres">
      <dgm:prSet presAssocID="{C7FFF6D4-7767-4EFE-A9E4-1410740F8ACD}" presName="bgRect" presStyleLbl="bgShp" presStyleIdx="2" presStyleCnt="4"/>
      <dgm:spPr/>
    </dgm:pt>
    <dgm:pt modelId="{33409D98-E539-4CC0-9BB7-51E784DA7E8E}" type="pres">
      <dgm:prSet presAssocID="{C7FFF6D4-7767-4EFE-A9E4-1410740F8AC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4860C2B4-0D74-485A-B5F1-22A38FDAFFDE}" type="pres">
      <dgm:prSet presAssocID="{C7FFF6D4-7767-4EFE-A9E4-1410740F8ACD}" presName="spaceRect" presStyleCnt="0"/>
      <dgm:spPr/>
    </dgm:pt>
    <dgm:pt modelId="{C85DE8FC-E2A9-4914-96AD-3DFEAE5AD511}" type="pres">
      <dgm:prSet presAssocID="{C7FFF6D4-7767-4EFE-A9E4-1410740F8ACD}" presName="parTx" presStyleLbl="revTx" presStyleIdx="2" presStyleCnt="4">
        <dgm:presLayoutVars>
          <dgm:chMax val="0"/>
          <dgm:chPref val="0"/>
        </dgm:presLayoutVars>
      </dgm:prSet>
      <dgm:spPr/>
    </dgm:pt>
    <dgm:pt modelId="{552301FE-BB7F-416D-85BC-A932F80A1A6D}" type="pres">
      <dgm:prSet presAssocID="{1E19C25E-D681-4602-891D-1758D25EA252}" presName="sibTrans" presStyleCnt="0"/>
      <dgm:spPr/>
    </dgm:pt>
    <dgm:pt modelId="{29F37E98-4E5B-4AE1-896C-3A240C9618DA}" type="pres">
      <dgm:prSet presAssocID="{5D25B89C-44E3-421B-AD97-1C3FFE794B59}" presName="compNode" presStyleCnt="0"/>
      <dgm:spPr/>
    </dgm:pt>
    <dgm:pt modelId="{99E42F06-9866-413D-BAF8-C62B4AC66991}" type="pres">
      <dgm:prSet presAssocID="{5D25B89C-44E3-421B-AD97-1C3FFE794B59}" presName="bgRect" presStyleLbl="bgShp" presStyleIdx="3" presStyleCnt="4"/>
      <dgm:spPr/>
    </dgm:pt>
    <dgm:pt modelId="{DC31F24B-AB12-4C3B-90D7-D81E2BBBA32B}" type="pres">
      <dgm:prSet presAssocID="{5D25B89C-44E3-421B-AD97-1C3FFE794B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E2DB34E6-208A-4E24-9CA9-670176E3DF1A}" type="pres">
      <dgm:prSet presAssocID="{5D25B89C-44E3-421B-AD97-1C3FFE794B59}" presName="spaceRect" presStyleCnt="0"/>
      <dgm:spPr/>
    </dgm:pt>
    <dgm:pt modelId="{2D54EDEC-D5CA-4E64-8F91-ABBBEB971992}" type="pres">
      <dgm:prSet presAssocID="{5D25B89C-44E3-421B-AD97-1C3FFE794B59}" presName="parTx" presStyleLbl="revTx" presStyleIdx="3" presStyleCnt="4">
        <dgm:presLayoutVars>
          <dgm:chMax val="0"/>
          <dgm:chPref val="0"/>
        </dgm:presLayoutVars>
      </dgm:prSet>
      <dgm:spPr/>
    </dgm:pt>
  </dgm:ptLst>
  <dgm:cxnLst>
    <dgm:cxn modelId="{7822AE33-8ED9-442F-871B-10A7328EE338}" type="presOf" srcId="{C7FFF6D4-7767-4EFE-A9E4-1410740F8ACD}" destId="{C85DE8FC-E2A9-4914-96AD-3DFEAE5AD511}" srcOrd="0" destOrd="0" presId="urn:microsoft.com/office/officeart/2018/2/layout/IconVerticalSolidList"/>
    <dgm:cxn modelId="{AE7FE764-ABCA-468E-842B-F6B286AB2454}" type="presOf" srcId="{0312AC09-EEB3-4323-96EA-07AEC96225B2}" destId="{B6541BBB-CBC7-4F80-BE85-8DD2D891CFFC}" srcOrd="0" destOrd="0" presId="urn:microsoft.com/office/officeart/2018/2/layout/IconVerticalSolidList"/>
    <dgm:cxn modelId="{CF0B2F65-5C59-4FCA-A482-DEF596165B05}" srcId="{0312AC09-EEB3-4323-96EA-07AEC96225B2}" destId="{61A1A335-1D6B-4B11-BD43-135406D3D5E3}" srcOrd="1" destOrd="0" parTransId="{155CBC88-7724-41A3-AA40-F0EB71C66C9C}" sibTransId="{1FD671DD-63CC-470E-B70F-3AAABDC35B38}"/>
    <dgm:cxn modelId="{F79EED45-7566-4740-8FBC-E4ABBC6D4980}" srcId="{0312AC09-EEB3-4323-96EA-07AEC96225B2}" destId="{DF8CB52C-20CC-47D0-913F-9447EAE4E3B7}" srcOrd="0" destOrd="0" parTransId="{4B71AF3B-FABA-4483-966D-D7EA58AFD499}" sibTransId="{9EB1EE46-B3BD-48F9-9D34-3FA98C3054ED}"/>
    <dgm:cxn modelId="{D8648868-BB2D-49C6-8FE1-8C2D7CD293D9}" type="presOf" srcId="{5D25B89C-44E3-421B-AD97-1C3FFE794B59}" destId="{2D54EDEC-D5CA-4E64-8F91-ABBBEB971992}" srcOrd="0" destOrd="0" presId="urn:microsoft.com/office/officeart/2018/2/layout/IconVerticalSolidList"/>
    <dgm:cxn modelId="{E6CB7F51-9814-4980-9679-6219918B5DC5}" type="presOf" srcId="{61A1A335-1D6B-4B11-BD43-135406D3D5E3}" destId="{E7FBC4D2-8B1F-4292-8EE8-D4160F820DB8}" srcOrd="0" destOrd="0" presId="urn:microsoft.com/office/officeart/2018/2/layout/IconVerticalSolidList"/>
    <dgm:cxn modelId="{8A5CDF74-DFEF-4B7E-AC9A-4875050AA380}" type="presOf" srcId="{DF8CB52C-20CC-47D0-913F-9447EAE4E3B7}" destId="{B353F9FB-2534-45D8-BDCE-8837AC09F733}" srcOrd="0" destOrd="0" presId="urn:microsoft.com/office/officeart/2018/2/layout/IconVerticalSolidList"/>
    <dgm:cxn modelId="{822615D7-BC74-4102-A013-F2950A891787}" srcId="{0312AC09-EEB3-4323-96EA-07AEC96225B2}" destId="{5D25B89C-44E3-421B-AD97-1C3FFE794B59}" srcOrd="3" destOrd="0" parTransId="{EEE1C9A4-FEE7-401B-B272-4AA30B48E28C}" sibTransId="{3FAB74AE-671C-4E86-A436-2D7FFC0F36DD}"/>
    <dgm:cxn modelId="{C42C8CD8-2600-4CCA-BBBD-C1D104BCC73A}" srcId="{0312AC09-EEB3-4323-96EA-07AEC96225B2}" destId="{C7FFF6D4-7767-4EFE-A9E4-1410740F8ACD}" srcOrd="2" destOrd="0" parTransId="{E6B99CE6-3C03-4235-96C7-22026F8BF414}" sibTransId="{1E19C25E-D681-4602-891D-1758D25EA252}"/>
    <dgm:cxn modelId="{CA1A8B7B-9057-4575-A7A8-8EA696F3D7AF}" type="presParOf" srcId="{B6541BBB-CBC7-4F80-BE85-8DD2D891CFFC}" destId="{F37AB7DA-2FAE-4106-A979-A7F4AE2DBB61}" srcOrd="0" destOrd="0" presId="urn:microsoft.com/office/officeart/2018/2/layout/IconVerticalSolidList"/>
    <dgm:cxn modelId="{2703F812-5290-449E-9052-F8BE985D7A0C}" type="presParOf" srcId="{F37AB7DA-2FAE-4106-A979-A7F4AE2DBB61}" destId="{5C638D5A-2D6F-4C01-9995-A206E370130D}" srcOrd="0" destOrd="0" presId="urn:microsoft.com/office/officeart/2018/2/layout/IconVerticalSolidList"/>
    <dgm:cxn modelId="{B9D10660-D9FB-49C8-9393-7C8502DB0BBA}" type="presParOf" srcId="{F37AB7DA-2FAE-4106-A979-A7F4AE2DBB61}" destId="{7033DCD7-8BEC-44FD-A46F-6384D18C8779}" srcOrd="1" destOrd="0" presId="urn:microsoft.com/office/officeart/2018/2/layout/IconVerticalSolidList"/>
    <dgm:cxn modelId="{6BE4BDE0-6B84-44DF-8CBC-8A5A8EF1D1AD}" type="presParOf" srcId="{F37AB7DA-2FAE-4106-A979-A7F4AE2DBB61}" destId="{DEB129D1-FA36-4F98-ACDF-F75E3F2AEB0E}" srcOrd="2" destOrd="0" presId="urn:microsoft.com/office/officeart/2018/2/layout/IconVerticalSolidList"/>
    <dgm:cxn modelId="{4DF58E54-7053-45F7-866D-4F65C3E5A439}" type="presParOf" srcId="{F37AB7DA-2FAE-4106-A979-A7F4AE2DBB61}" destId="{B353F9FB-2534-45D8-BDCE-8837AC09F733}" srcOrd="3" destOrd="0" presId="urn:microsoft.com/office/officeart/2018/2/layout/IconVerticalSolidList"/>
    <dgm:cxn modelId="{0D0A255B-6F36-45F3-A058-A0BAF604243E}" type="presParOf" srcId="{B6541BBB-CBC7-4F80-BE85-8DD2D891CFFC}" destId="{5BB9E1DC-FB8F-48D2-844E-3EFADF799755}" srcOrd="1" destOrd="0" presId="urn:microsoft.com/office/officeart/2018/2/layout/IconVerticalSolidList"/>
    <dgm:cxn modelId="{69D25A1D-9672-470B-8829-41E047912AB0}" type="presParOf" srcId="{B6541BBB-CBC7-4F80-BE85-8DD2D891CFFC}" destId="{8C5117DE-27E2-49AD-BFE6-FF39219DF1F2}" srcOrd="2" destOrd="0" presId="urn:microsoft.com/office/officeart/2018/2/layout/IconVerticalSolidList"/>
    <dgm:cxn modelId="{81DEDA44-357B-486D-90D5-FB9950C31E75}" type="presParOf" srcId="{8C5117DE-27E2-49AD-BFE6-FF39219DF1F2}" destId="{FE459A20-EBAD-494D-807D-200B11D61829}" srcOrd="0" destOrd="0" presId="urn:microsoft.com/office/officeart/2018/2/layout/IconVerticalSolidList"/>
    <dgm:cxn modelId="{21F0F074-E03F-4C00-90EF-DD2EF2FA2F34}" type="presParOf" srcId="{8C5117DE-27E2-49AD-BFE6-FF39219DF1F2}" destId="{15BFBF3F-425A-43BC-BADE-2BAA1209DEEB}" srcOrd="1" destOrd="0" presId="urn:microsoft.com/office/officeart/2018/2/layout/IconVerticalSolidList"/>
    <dgm:cxn modelId="{48FB1697-4C69-41FA-9E74-9CDA71F23EB0}" type="presParOf" srcId="{8C5117DE-27E2-49AD-BFE6-FF39219DF1F2}" destId="{F010CF05-6968-4900-B46F-02F5B235AB0D}" srcOrd="2" destOrd="0" presId="urn:microsoft.com/office/officeart/2018/2/layout/IconVerticalSolidList"/>
    <dgm:cxn modelId="{ED8FF9A3-CF4A-4C51-BAE8-11AF9CEFB02F}" type="presParOf" srcId="{8C5117DE-27E2-49AD-BFE6-FF39219DF1F2}" destId="{E7FBC4D2-8B1F-4292-8EE8-D4160F820DB8}" srcOrd="3" destOrd="0" presId="urn:microsoft.com/office/officeart/2018/2/layout/IconVerticalSolidList"/>
    <dgm:cxn modelId="{4139F9C5-FF73-4A50-A5C0-1526272C5F80}" type="presParOf" srcId="{B6541BBB-CBC7-4F80-BE85-8DD2D891CFFC}" destId="{AF9DF180-DD67-4B50-BFDF-837A06128D84}" srcOrd="3" destOrd="0" presId="urn:microsoft.com/office/officeart/2018/2/layout/IconVerticalSolidList"/>
    <dgm:cxn modelId="{68BB1102-9316-4C3C-95F9-775F28735BF1}" type="presParOf" srcId="{B6541BBB-CBC7-4F80-BE85-8DD2D891CFFC}" destId="{7F71C002-B24E-4612-AE7A-C61C8CC1FD8C}" srcOrd="4" destOrd="0" presId="urn:microsoft.com/office/officeart/2018/2/layout/IconVerticalSolidList"/>
    <dgm:cxn modelId="{029AF9CA-50B1-4DAF-92D3-AB7CF83C4107}" type="presParOf" srcId="{7F71C002-B24E-4612-AE7A-C61C8CC1FD8C}" destId="{69A127F6-4C24-4580-A4BC-3F9BB6903F8A}" srcOrd="0" destOrd="0" presId="urn:microsoft.com/office/officeart/2018/2/layout/IconVerticalSolidList"/>
    <dgm:cxn modelId="{03FE23AF-3120-4714-B831-D12E965C3D30}" type="presParOf" srcId="{7F71C002-B24E-4612-AE7A-C61C8CC1FD8C}" destId="{33409D98-E539-4CC0-9BB7-51E784DA7E8E}" srcOrd="1" destOrd="0" presId="urn:microsoft.com/office/officeart/2018/2/layout/IconVerticalSolidList"/>
    <dgm:cxn modelId="{1659D821-E0C8-4623-A8F5-B3688B56B854}" type="presParOf" srcId="{7F71C002-B24E-4612-AE7A-C61C8CC1FD8C}" destId="{4860C2B4-0D74-485A-B5F1-22A38FDAFFDE}" srcOrd="2" destOrd="0" presId="urn:microsoft.com/office/officeart/2018/2/layout/IconVerticalSolidList"/>
    <dgm:cxn modelId="{B08F9700-9BE0-4421-B920-56A20754C23D}" type="presParOf" srcId="{7F71C002-B24E-4612-AE7A-C61C8CC1FD8C}" destId="{C85DE8FC-E2A9-4914-96AD-3DFEAE5AD511}" srcOrd="3" destOrd="0" presId="urn:microsoft.com/office/officeart/2018/2/layout/IconVerticalSolidList"/>
    <dgm:cxn modelId="{F764DCB1-2A33-4FFA-B88E-2B60740E0345}" type="presParOf" srcId="{B6541BBB-CBC7-4F80-BE85-8DD2D891CFFC}" destId="{552301FE-BB7F-416D-85BC-A932F80A1A6D}" srcOrd="5" destOrd="0" presId="urn:microsoft.com/office/officeart/2018/2/layout/IconVerticalSolidList"/>
    <dgm:cxn modelId="{794DD72F-BDCC-4492-81E2-4281201BE1AA}" type="presParOf" srcId="{B6541BBB-CBC7-4F80-BE85-8DD2D891CFFC}" destId="{29F37E98-4E5B-4AE1-896C-3A240C9618DA}" srcOrd="6" destOrd="0" presId="urn:microsoft.com/office/officeart/2018/2/layout/IconVerticalSolidList"/>
    <dgm:cxn modelId="{C2D8AF64-ADBE-4352-AB8F-BB756DBE0762}" type="presParOf" srcId="{29F37E98-4E5B-4AE1-896C-3A240C9618DA}" destId="{99E42F06-9866-413D-BAF8-C62B4AC66991}" srcOrd="0" destOrd="0" presId="urn:microsoft.com/office/officeart/2018/2/layout/IconVerticalSolidList"/>
    <dgm:cxn modelId="{6212B629-3010-4F6F-9799-34CA06E3BC83}" type="presParOf" srcId="{29F37E98-4E5B-4AE1-896C-3A240C9618DA}" destId="{DC31F24B-AB12-4C3B-90D7-D81E2BBBA32B}" srcOrd="1" destOrd="0" presId="urn:microsoft.com/office/officeart/2018/2/layout/IconVerticalSolidList"/>
    <dgm:cxn modelId="{09B17046-6F42-44F9-A7E5-4EF813B0A9C4}" type="presParOf" srcId="{29F37E98-4E5B-4AE1-896C-3A240C9618DA}" destId="{E2DB34E6-208A-4E24-9CA9-670176E3DF1A}" srcOrd="2" destOrd="0" presId="urn:microsoft.com/office/officeart/2018/2/layout/IconVerticalSolidList"/>
    <dgm:cxn modelId="{0A01CF6D-3FD9-40BD-AC3A-272FBEA37DB4}" type="presParOf" srcId="{29F37E98-4E5B-4AE1-896C-3A240C9618DA}" destId="{2D54EDEC-D5CA-4E64-8F91-ABBBEB97199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dirty="0">
              <a:ea typeface="+mn-lt"/>
              <a:cs typeface="+mn-lt"/>
            </a:rPr>
            <a:t>Initialize the the PostgreSQL Database and its connection pool</a:t>
          </a:r>
          <a:endParaRPr lang="en-US" dirty="0"/>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dirty="0">
              <a:ea typeface="+mn-lt"/>
              <a:cs typeface="+mn-lt"/>
            </a:rPr>
            <a:t>Load LLM weights for chat and embedding models</a:t>
          </a:r>
          <a:endParaRPr lang="en-US" dirty="0"/>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dirty="0">
              <a:ea typeface="Calibri"/>
              <a:cs typeface="Calibri"/>
            </a:rPr>
            <a:t>Create Context pools for each model</a:t>
          </a:r>
          <a:endParaRPr lang="en-US" dirty="0"/>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3">
        <dgm:presLayoutVars>
          <dgm:bulletEnabled val="1"/>
        </dgm:presLayoutVars>
      </dgm:prSet>
      <dgm:spPr/>
    </dgm:pt>
    <dgm:pt modelId="{9F79B2A1-C27A-CF49-9FC3-2B59F2B4FCE3}" type="pres">
      <dgm:prSet presAssocID="{65935C53-937A-4BB0-8B49-7B4B6A0E5179}" presName="sibTrans" presStyleLbl="sibTrans1D1" presStyleIdx="0" presStyleCnt="2"/>
      <dgm:spPr/>
    </dgm:pt>
    <dgm:pt modelId="{5E5CF158-4D4A-C74B-B887-C4B024CA6F60}" type="pres">
      <dgm:prSet presAssocID="{65935C53-937A-4BB0-8B49-7B4B6A0E5179}" presName="connectorText" presStyleLbl="sibTrans1D1" presStyleIdx="0" presStyleCnt="2"/>
      <dgm:spPr/>
    </dgm:pt>
    <dgm:pt modelId="{20174C7A-9503-284E-9C63-CABA4289CC8E}" type="pres">
      <dgm:prSet presAssocID="{34AFED72-DDA7-481B-AEC9-F224E8A67646}" presName="node" presStyleLbl="node1" presStyleIdx="1" presStyleCnt="3">
        <dgm:presLayoutVars>
          <dgm:bulletEnabled val="1"/>
        </dgm:presLayoutVars>
      </dgm:prSet>
      <dgm:spPr/>
    </dgm:pt>
    <dgm:pt modelId="{A6FC1402-2895-684E-B917-0B72A647BFF5}" type="pres">
      <dgm:prSet presAssocID="{D33D6569-58D9-4440-891B-C35BCCBF1579}" presName="sibTrans" presStyleLbl="sibTrans1D1" presStyleIdx="1" presStyleCnt="2"/>
      <dgm:spPr/>
    </dgm:pt>
    <dgm:pt modelId="{51FE9C5A-DD31-ED41-B13F-DEAA1E2A3FAA}" type="pres">
      <dgm:prSet presAssocID="{D33D6569-58D9-4440-891B-C35BCCBF1579}" presName="connectorText" presStyleLbl="sibTrans1D1" presStyleIdx="1" presStyleCnt="2"/>
      <dgm:spPr/>
    </dgm:pt>
    <dgm:pt modelId="{C6F411D6-79C7-DA44-8FF6-D2B998094E79}" type="pres">
      <dgm:prSet presAssocID="{6EC8482E-A5E7-48D5-B0F9-6C2928A5811B}" presName="node" presStyleLbl="node1" presStyleIdx="2" presStyleCnt="3">
        <dgm:presLayoutVars>
          <dgm:bulletEnabled val="1"/>
        </dgm:presLayoutVars>
      </dgm:prSet>
      <dgm:spPr/>
    </dgm:pt>
  </dgm:ptLst>
  <dgm:cxnLst>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BC686F7-AB21-2C4F-AD6E-20750AF38870}" type="presOf" srcId="{D33D6569-58D9-4440-891B-C35BCCBF1579}" destId="{A6FC1402-2895-684E-B917-0B72A647BFF5}"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phldr="1"/>
      <dgm:spPr/>
      <dgm:t>
        <a:bodyPr/>
        <a:lstStyle/>
        <a:p>
          <a:endParaRPr lang="en-US"/>
        </a:p>
      </dgm:t>
    </dgm:pt>
    <dgm:pt modelId="{64CAC8E7-2015-41C8-979E-1BDF7452C2AA}">
      <dgm:prSet/>
      <dgm:spPr/>
      <dgm:t>
        <a:bodyPr/>
        <a:lstStyle/>
        <a:p>
          <a:r>
            <a:rPr lang="en-US" dirty="0">
              <a:ea typeface="+mn-lt"/>
              <a:cs typeface="+mn-lt"/>
            </a:rPr>
            <a:t>Recursively scan Corpus directory for documents(PDFs)</a:t>
          </a:r>
          <a:endParaRPr lang="en-US" dirty="0"/>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dirty="0">
              <a:ea typeface="+mn-lt"/>
              <a:cs typeface="+mn-lt"/>
            </a:rPr>
            <a:t>For each document: Load, chunk, and convert to embeddings (using the embedding model)</a:t>
          </a:r>
          <a:endParaRPr lang="en-US" dirty="0"/>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dirty="0">
              <a:ea typeface="+mn-lt"/>
              <a:cs typeface="+mn-lt"/>
            </a:rPr>
            <a:t>Store embeddings, text chunks and associated metadata in DB</a:t>
          </a:r>
          <a:endParaRPr lang="en-US" dirty="0"/>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dirty="0">
              <a:ea typeface="+mn-lt"/>
              <a:cs typeface="+mn-lt"/>
            </a:rPr>
            <a:t>Write embedding vectors to .</a:t>
          </a:r>
          <a:r>
            <a:rPr lang="en-US" dirty="0" err="1">
              <a:ea typeface="+mn-lt"/>
              <a:cs typeface="+mn-lt"/>
            </a:rPr>
            <a:t>vecdump</a:t>
          </a:r>
          <a:r>
            <a:rPr lang="en-US" dirty="0">
              <a:ea typeface="+mn-lt"/>
              <a:cs typeface="+mn-lt"/>
            </a:rPr>
            <a:t> files</a:t>
          </a:r>
          <a:endParaRPr lang="en-US" dirty="0"/>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B42863AF-3BF3-9548-B2BE-925C78258125}" type="pres">
      <dgm:prSet presAssocID="{64CAC8E7-2015-41C8-979E-1BDF7452C2AA}" presName="node" presStyleLbl="node1" presStyleIdx="0" presStyleCnt="4">
        <dgm:presLayoutVars>
          <dgm:bulletEnabled val="1"/>
        </dgm:presLayoutVars>
      </dgm:prSet>
      <dgm:spPr/>
    </dgm:pt>
    <dgm:pt modelId="{9F79B2A1-C27A-CF49-9FC3-2B59F2B4FCE3}" type="pres">
      <dgm:prSet presAssocID="{65935C53-937A-4BB0-8B49-7B4B6A0E5179}" presName="sibTrans" presStyleLbl="sibTrans1D1" presStyleIdx="0" presStyleCnt="3"/>
      <dgm:spPr/>
    </dgm:pt>
    <dgm:pt modelId="{5E5CF158-4D4A-C74B-B887-C4B024CA6F60}" type="pres">
      <dgm:prSet presAssocID="{65935C53-937A-4BB0-8B49-7B4B6A0E5179}" presName="connectorText" presStyleLbl="sibTrans1D1" presStyleIdx="0" presStyleCnt="3"/>
      <dgm:spPr/>
    </dgm:pt>
    <dgm:pt modelId="{20174C7A-9503-284E-9C63-CABA4289CC8E}" type="pres">
      <dgm:prSet presAssocID="{34AFED72-DDA7-481B-AEC9-F224E8A67646}" presName="node" presStyleLbl="node1" presStyleIdx="1" presStyleCnt="4">
        <dgm:presLayoutVars>
          <dgm:bulletEnabled val="1"/>
        </dgm:presLayoutVars>
      </dgm:prSet>
      <dgm:spPr/>
    </dgm:pt>
    <dgm:pt modelId="{A6FC1402-2895-684E-B917-0B72A647BFF5}" type="pres">
      <dgm:prSet presAssocID="{D33D6569-58D9-4440-891B-C35BCCBF1579}" presName="sibTrans" presStyleLbl="sibTrans1D1" presStyleIdx="1" presStyleCnt="3"/>
      <dgm:spPr/>
    </dgm:pt>
    <dgm:pt modelId="{51FE9C5A-DD31-ED41-B13F-DEAA1E2A3FAA}" type="pres">
      <dgm:prSet presAssocID="{D33D6569-58D9-4440-891B-C35BCCBF1579}" presName="connectorText" presStyleLbl="sibTrans1D1" presStyleIdx="1" presStyleCnt="3"/>
      <dgm:spPr/>
    </dgm:pt>
    <dgm:pt modelId="{C6F411D6-79C7-DA44-8FF6-D2B998094E79}" type="pres">
      <dgm:prSet presAssocID="{6EC8482E-A5E7-48D5-B0F9-6C2928A5811B}" presName="node" presStyleLbl="node1" presStyleIdx="2" presStyleCnt="4">
        <dgm:presLayoutVars>
          <dgm:bulletEnabled val="1"/>
        </dgm:presLayoutVars>
      </dgm:prSet>
      <dgm:spPr/>
    </dgm:pt>
    <dgm:pt modelId="{AB0A6928-DF43-924D-A673-32C1A159FE97}" type="pres">
      <dgm:prSet presAssocID="{1C68D8FA-9F87-4A77-8E99-840440886818}" presName="sibTrans" presStyleLbl="sibTrans1D1" presStyleIdx="2" presStyleCnt="3"/>
      <dgm:spPr/>
    </dgm:pt>
    <dgm:pt modelId="{58EA9DBA-DB2D-8445-9511-5C5DE862E2E6}" type="pres">
      <dgm:prSet presAssocID="{1C68D8FA-9F87-4A77-8E99-840440886818}" presName="connectorText" presStyleLbl="sibTrans1D1" presStyleIdx="2" presStyleCnt="3"/>
      <dgm:spPr/>
    </dgm:pt>
    <dgm:pt modelId="{AD7B3F41-DD0B-614E-B495-5F757FEA9406}" type="pres">
      <dgm:prSet presAssocID="{A5E8668C-B1DC-45EA-9159-CFCB770C53BE}" presName="node" presStyleLbl="node1" presStyleIdx="3" presStyleCnt="4">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0" destOrd="0" parTransId="{4901AF26-462E-4310-B533-4879A3FECE43}" sibTransId="{65935C53-937A-4BB0-8B49-7B4B6A0E5179}"/>
    <dgm:cxn modelId="{7FD0DB7F-F12A-48B4-8F85-7FDA0E5A91C2}" srcId="{E7C65295-4817-4645-93EA-6D735D2FD246}" destId="{6EC8482E-A5E7-48D5-B0F9-6C2928A5811B}" srcOrd="2"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163F38F2-062A-427D-B8B9-1117B845D683}" srcId="{E7C65295-4817-4645-93EA-6D735D2FD246}" destId="{A5E8668C-B1DC-45EA-9159-CFCB770C53BE}" srcOrd="3"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1" destOrd="0" parTransId="{4DF293E0-5731-41EF-A24A-375DECD1E10E}" sibTransId="{D33D6569-58D9-4440-891B-C35BCCBF1579}"/>
    <dgm:cxn modelId="{984B7848-C802-FA4A-848D-82D54859809B}" type="presParOf" srcId="{8586CE5B-3771-BB41-B447-026235ED8678}" destId="{B42863AF-3BF3-9548-B2BE-925C78258125}" srcOrd="0" destOrd="0" presId="urn:microsoft.com/office/officeart/2016/7/layout/RepeatingBendingProcessNew"/>
    <dgm:cxn modelId="{CAACC9EF-24A0-3C4E-AAA4-2FD27ACB3644}" type="presParOf" srcId="{8586CE5B-3771-BB41-B447-026235ED8678}" destId="{9F79B2A1-C27A-CF49-9FC3-2B59F2B4FCE3}" srcOrd="1"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2" destOrd="0" presId="urn:microsoft.com/office/officeart/2016/7/layout/RepeatingBendingProcessNew"/>
    <dgm:cxn modelId="{9540437C-3F46-564A-A8D2-C9EBE6604EAA}" type="presParOf" srcId="{8586CE5B-3771-BB41-B447-026235ED8678}" destId="{A6FC1402-2895-684E-B917-0B72A647BFF5}" srcOrd="3"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4" destOrd="0" presId="urn:microsoft.com/office/officeart/2016/7/layout/RepeatingBendingProcessNew"/>
    <dgm:cxn modelId="{F343F8E1-7FF8-0246-8F53-AAEFA2BFB2D6}" type="presParOf" srcId="{8586CE5B-3771-BB41-B447-026235ED8678}" destId="{AB0A6928-DF43-924D-A673-32C1A159FE97}" srcOrd="5"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65295-4817-4645-93EA-6D735D2FD246}"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160AC66-973C-48F3-B2CB-52754F81CB82}">
      <dgm:prSet/>
      <dgm:spPr/>
      <dgm:t>
        <a:bodyPr/>
        <a:lstStyle/>
        <a:p>
          <a:r>
            <a:rPr lang="en-US"/>
            <a:t>Embed the user query using the same embedding LLM</a:t>
          </a:r>
        </a:p>
      </dgm:t>
    </dgm:pt>
    <dgm:pt modelId="{E309420D-AE8D-4EDF-93C6-BF50BA93CA11}" type="parTrans" cxnId="{C9B952EC-5CC3-4A31-91FE-712AAF42D738}">
      <dgm:prSet/>
      <dgm:spPr/>
      <dgm:t>
        <a:bodyPr/>
        <a:lstStyle/>
        <a:p>
          <a:endParaRPr lang="en-US"/>
        </a:p>
      </dgm:t>
    </dgm:pt>
    <dgm:pt modelId="{380816C5-C597-4F44-82EB-611642230FE2}" type="sibTrans" cxnId="{C9B952EC-5CC3-4A31-91FE-712AAF42D738}">
      <dgm:prSet/>
      <dgm:spPr/>
      <dgm:t>
        <a:bodyPr/>
        <a:lstStyle/>
        <a:p>
          <a:endParaRPr lang="en-US"/>
        </a:p>
      </dgm:t>
    </dgm:pt>
    <dgm:pt modelId="{64CAC8E7-2015-41C8-979E-1BDF7452C2AA}">
      <dgm:prSet/>
      <dgm:spPr/>
      <dgm:t>
        <a:bodyPr/>
        <a:lstStyle/>
        <a:p>
          <a:r>
            <a:rPr lang="en-US" dirty="0"/>
            <a:t>Trigger the NPU accelerated Cosine Similarity search on corpus directory</a:t>
          </a:r>
        </a:p>
      </dgm:t>
    </dgm:pt>
    <dgm:pt modelId="{4901AF26-462E-4310-B533-4879A3FECE43}" type="parTrans" cxnId="{2A6C9064-1135-46B0-95A9-426A69281596}">
      <dgm:prSet/>
      <dgm:spPr/>
      <dgm:t>
        <a:bodyPr/>
        <a:lstStyle/>
        <a:p>
          <a:endParaRPr lang="en-US"/>
        </a:p>
      </dgm:t>
    </dgm:pt>
    <dgm:pt modelId="{65935C53-937A-4BB0-8B49-7B4B6A0E5179}" type="sibTrans" cxnId="{2A6C9064-1135-46B0-95A9-426A69281596}">
      <dgm:prSet/>
      <dgm:spPr/>
      <dgm:t>
        <a:bodyPr/>
        <a:lstStyle/>
        <a:p>
          <a:endParaRPr lang="en-US"/>
        </a:p>
      </dgm:t>
    </dgm:pt>
    <dgm:pt modelId="{34AFED72-DDA7-481B-AEC9-F224E8A67646}">
      <dgm:prSet/>
      <dgm:spPr/>
      <dgm:t>
        <a:bodyPr/>
        <a:lstStyle/>
        <a:p>
          <a:r>
            <a:rPr lang="en-US"/>
            <a:t>Obtain text chunks corresponding to embedding hashes yielded from search results</a:t>
          </a:r>
        </a:p>
      </dgm:t>
    </dgm:pt>
    <dgm:pt modelId="{4DF293E0-5731-41EF-A24A-375DECD1E10E}" type="parTrans" cxnId="{9B5980FB-1020-40BD-9139-2B6CAAE26E0F}">
      <dgm:prSet/>
      <dgm:spPr/>
      <dgm:t>
        <a:bodyPr/>
        <a:lstStyle/>
        <a:p>
          <a:endParaRPr lang="en-US"/>
        </a:p>
      </dgm:t>
    </dgm:pt>
    <dgm:pt modelId="{D33D6569-58D9-4440-891B-C35BCCBF1579}" type="sibTrans" cxnId="{9B5980FB-1020-40BD-9139-2B6CAAE26E0F}">
      <dgm:prSet/>
      <dgm:spPr/>
      <dgm:t>
        <a:bodyPr/>
        <a:lstStyle/>
        <a:p>
          <a:endParaRPr lang="en-US"/>
        </a:p>
      </dgm:t>
    </dgm:pt>
    <dgm:pt modelId="{6EC8482E-A5E7-48D5-B0F9-6C2928A5811B}">
      <dgm:prSet/>
      <dgm:spPr/>
      <dgm:t>
        <a:bodyPr/>
        <a:lstStyle/>
        <a:p>
          <a:r>
            <a:rPr lang="en-US"/>
            <a:t>Combine chunks into single context/prompt text for the LLM</a:t>
          </a:r>
        </a:p>
      </dgm:t>
    </dgm:pt>
    <dgm:pt modelId="{C4F94794-C71F-4ED1-8175-E174E89CF820}" type="parTrans" cxnId="{7FD0DB7F-F12A-48B4-8F85-7FDA0E5A91C2}">
      <dgm:prSet/>
      <dgm:spPr/>
      <dgm:t>
        <a:bodyPr/>
        <a:lstStyle/>
        <a:p>
          <a:endParaRPr lang="en-US"/>
        </a:p>
      </dgm:t>
    </dgm:pt>
    <dgm:pt modelId="{1C68D8FA-9F87-4A77-8E99-840440886818}" type="sibTrans" cxnId="{7FD0DB7F-F12A-48B4-8F85-7FDA0E5A91C2}">
      <dgm:prSet/>
      <dgm:spPr/>
      <dgm:t>
        <a:bodyPr/>
        <a:lstStyle/>
        <a:p>
          <a:endParaRPr lang="en-US"/>
        </a:p>
      </dgm:t>
    </dgm:pt>
    <dgm:pt modelId="{A5E8668C-B1DC-45EA-9159-CFCB770C53BE}">
      <dgm:prSet/>
      <dgm:spPr/>
      <dgm:t>
        <a:bodyPr/>
        <a:lstStyle/>
        <a:p>
          <a:r>
            <a:rPr lang="en-US" dirty="0"/>
            <a:t>Invoke the Chat LLM and obtain response</a:t>
          </a:r>
        </a:p>
      </dgm:t>
    </dgm:pt>
    <dgm:pt modelId="{BCF96B77-BA43-4B97-AA44-4369B46AFB79}" type="parTrans" cxnId="{163F38F2-062A-427D-B8B9-1117B845D683}">
      <dgm:prSet/>
      <dgm:spPr/>
      <dgm:t>
        <a:bodyPr/>
        <a:lstStyle/>
        <a:p>
          <a:endParaRPr lang="en-US"/>
        </a:p>
      </dgm:t>
    </dgm:pt>
    <dgm:pt modelId="{79E5C09D-8653-41C9-AA6E-444A08AFECFB}" type="sibTrans" cxnId="{163F38F2-062A-427D-B8B9-1117B845D683}">
      <dgm:prSet/>
      <dgm:spPr/>
      <dgm:t>
        <a:bodyPr/>
        <a:lstStyle/>
        <a:p>
          <a:endParaRPr lang="en-US"/>
        </a:p>
      </dgm:t>
    </dgm:pt>
    <dgm:pt modelId="{8586CE5B-3771-BB41-B447-026235ED8678}" type="pres">
      <dgm:prSet presAssocID="{E7C65295-4817-4645-93EA-6D735D2FD246}" presName="Name0" presStyleCnt="0">
        <dgm:presLayoutVars>
          <dgm:dir/>
          <dgm:resizeHandles val="exact"/>
        </dgm:presLayoutVars>
      </dgm:prSet>
      <dgm:spPr/>
    </dgm:pt>
    <dgm:pt modelId="{A9E0BECD-8A3D-2F46-AA29-D554434F9585}" type="pres">
      <dgm:prSet presAssocID="{6160AC66-973C-48F3-B2CB-52754F81CB82}" presName="node" presStyleLbl="node1" presStyleIdx="0" presStyleCnt="5">
        <dgm:presLayoutVars>
          <dgm:bulletEnabled val="1"/>
        </dgm:presLayoutVars>
      </dgm:prSet>
      <dgm:spPr/>
    </dgm:pt>
    <dgm:pt modelId="{BB72AEC3-2B0D-9C41-BF6A-06DE7FC85532}" type="pres">
      <dgm:prSet presAssocID="{380816C5-C597-4F44-82EB-611642230FE2}" presName="sibTrans" presStyleLbl="sibTrans1D1" presStyleIdx="0" presStyleCnt="4"/>
      <dgm:spPr/>
    </dgm:pt>
    <dgm:pt modelId="{53BBA521-1FBC-3044-8CDD-6E78979F2AF8}" type="pres">
      <dgm:prSet presAssocID="{380816C5-C597-4F44-82EB-611642230FE2}" presName="connectorText" presStyleLbl="sibTrans1D1" presStyleIdx="0" presStyleCnt="4"/>
      <dgm:spPr/>
    </dgm:pt>
    <dgm:pt modelId="{B42863AF-3BF3-9548-B2BE-925C78258125}" type="pres">
      <dgm:prSet presAssocID="{64CAC8E7-2015-41C8-979E-1BDF7452C2AA}" presName="node" presStyleLbl="node1" presStyleIdx="1" presStyleCnt="5">
        <dgm:presLayoutVars>
          <dgm:bulletEnabled val="1"/>
        </dgm:presLayoutVars>
      </dgm:prSet>
      <dgm:spPr/>
    </dgm:pt>
    <dgm:pt modelId="{9F79B2A1-C27A-CF49-9FC3-2B59F2B4FCE3}" type="pres">
      <dgm:prSet presAssocID="{65935C53-937A-4BB0-8B49-7B4B6A0E5179}" presName="sibTrans" presStyleLbl="sibTrans1D1" presStyleIdx="1" presStyleCnt="4"/>
      <dgm:spPr/>
    </dgm:pt>
    <dgm:pt modelId="{5E5CF158-4D4A-C74B-B887-C4B024CA6F60}" type="pres">
      <dgm:prSet presAssocID="{65935C53-937A-4BB0-8B49-7B4B6A0E5179}" presName="connectorText" presStyleLbl="sibTrans1D1" presStyleIdx="1" presStyleCnt="4"/>
      <dgm:spPr/>
    </dgm:pt>
    <dgm:pt modelId="{20174C7A-9503-284E-9C63-CABA4289CC8E}" type="pres">
      <dgm:prSet presAssocID="{34AFED72-DDA7-481B-AEC9-F224E8A67646}" presName="node" presStyleLbl="node1" presStyleIdx="2" presStyleCnt="5">
        <dgm:presLayoutVars>
          <dgm:bulletEnabled val="1"/>
        </dgm:presLayoutVars>
      </dgm:prSet>
      <dgm:spPr/>
    </dgm:pt>
    <dgm:pt modelId="{A6FC1402-2895-684E-B917-0B72A647BFF5}" type="pres">
      <dgm:prSet presAssocID="{D33D6569-58D9-4440-891B-C35BCCBF1579}" presName="sibTrans" presStyleLbl="sibTrans1D1" presStyleIdx="2" presStyleCnt="4"/>
      <dgm:spPr/>
    </dgm:pt>
    <dgm:pt modelId="{51FE9C5A-DD31-ED41-B13F-DEAA1E2A3FAA}" type="pres">
      <dgm:prSet presAssocID="{D33D6569-58D9-4440-891B-C35BCCBF1579}" presName="connectorText" presStyleLbl="sibTrans1D1" presStyleIdx="2" presStyleCnt="4"/>
      <dgm:spPr/>
    </dgm:pt>
    <dgm:pt modelId="{C6F411D6-79C7-DA44-8FF6-D2B998094E79}" type="pres">
      <dgm:prSet presAssocID="{6EC8482E-A5E7-48D5-B0F9-6C2928A5811B}" presName="node" presStyleLbl="node1" presStyleIdx="3" presStyleCnt="5">
        <dgm:presLayoutVars>
          <dgm:bulletEnabled val="1"/>
        </dgm:presLayoutVars>
      </dgm:prSet>
      <dgm:spPr/>
    </dgm:pt>
    <dgm:pt modelId="{AB0A6928-DF43-924D-A673-32C1A159FE97}" type="pres">
      <dgm:prSet presAssocID="{1C68D8FA-9F87-4A77-8E99-840440886818}" presName="sibTrans" presStyleLbl="sibTrans1D1" presStyleIdx="3" presStyleCnt="4"/>
      <dgm:spPr/>
    </dgm:pt>
    <dgm:pt modelId="{58EA9DBA-DB2D-8445-9511-5C5DE862E2E6}" type="pres">
      <dgm:prSet presAssocID="{1C68D8FA-9F87-4A77-8E99-840440886818}" presName="connectorText" presStyleLbl="sibTrans1D1" presStyleIdx="3" presStyleCnt="4"/>
      <dgm:spPr/>
    </dgm:pt>
    <dgm:pt modelId="{AD7B3F41-DD0B-614E-B495-5F757FEA9406}" type="pres">
      <dgm:prSet presAssocID="{A5E8668C-B1DC-45EA-9159-CFCB770C53BE}" presName="node" presStyleLbl="node1" presStyleIdx="4" presStyleCnt="5">
        <dgm:presLayoutVars>
          <dgm:bulletEnabled val="1"/>
        </dgm:presLayoutVars>
      </dgm:prSet>
      <dgm:spPr/>
    </dgm:pt>
  </dgm:ptLst>
  <dgm:cxnLst>
    <dgm:cxn modelId="{750D6004-8D83-9B4E-A2FE-F33ECBA207A0}" type="presOf" srcId="{1C68D8FA-9F87-4A77-8E99-840440886818}" destId="{58EA9DBA-DB2D-8445-9511-5C5DE862E2E6}" srcOrd="1" destOrd="0" presId="urn:microsoft.com/office/officeart/2016/7/layout/RepeatingBendingProcessNew"/>
    <dgm:cxn modelId="{496B9B0E-C5F4-8046-9922-D049B5E101F7}" type="presOf" srcId="{E7C65295-4817-4645-93EA-6D735D2FD246}" destId="{8586CE5B-3771-BB41-B447-026235ED8678}" srcOrd="0" destOrd="0" presId="urn:microsoft.com/office/officeart/2016/7/layout/RepeatingBendingProcessNew"/>
    <dgm:cxn modelId="{73869A11-B3C9-EC4F-B233-103EF86C8955}" type="presOf" srcId="{64CAC8E7-2015-41C8-979E-1BDF7452C2AA}" destId="{B42863AF-3BF3-9548-B2BE-925C78258125}" srcOrd="0" destOrd="0" presId="urn:microsoft.com/office/officeart/2016/7/layout/RepeatingBendingProcessNew"/>
    <dgm:cxn modelId="{47BD1224-E5D6-7540-8C54-26F39C5BCA4B}" type="presOf" srcId="{65935C53-937A-4BB0-8B49-7B4B6A0E5179}" destId="{9F79B2A1-C27A-CF49-9FC3-2B59F2B4FCE3}" srcOrd="0" destOrd="0" presId="urn:microsoft.com/office/officeart/2016/7/layout/RepeatingBendingProcessNew"/>
    <dgm:cxn modelId="{A335783A-2B03-B74F-8752-BF6DFD2F76EF}" type="presOf" srcId="{6160AC66-973C-48F3-B2CB-52754F81CB82}" destId="{A9E0BECD-8A3D-2F46-AA29-D554434F9585}" srcOrd="0" destOrd="0" presId="urn:microsoft.com/office/officeart/2016/7/layout/RepeatingBendingProcessNew"/>
    <dgm:cxn modelId="{966DF35D-F496-F941-A61B-D15F9993FDC8}" type="presOf" srcId="{D33D6569-58D9-4440-891B-C35BCCBF1579}" destId="{51FE9C5A-DD31-ED41-B13F-DEAA1E2A3FAA}" srcOrd="1" destOrd="0" presId="urn:microsoft.com/office/officeart/2016/7/layout/RepeatingBendingProcessNew"/>
    <dgm:cxn modelId="{2A6C9064-1135-46B0-95A9-426A69281596}" srcId="{E7C65295-4817-4645-93EA-6D735D2FD246}" destId="{64CAC8E7-2015-41C8-979E-1BDF7452C2AA}" srcOrd="1" destOrd="0" parTransId="{4901AF26-462E-4310-B533-4879A3FECE43}" sibTransId="{65935C53-937A-4BB0-8B49-7B4B6A0E5179}"/>
    <dgm:cxn modelId="{57C7257C-62A1-FA4A-8420-6D197454FDE3}" type="presOf" srcId="{380816C5-C597-4F44-82EB-611642230FE2}" destId="{BB72AEC3-2B0D-9C41-BF6A-06DE7FC85532}" srcOrd="0" destOrd="0" presId="urn:microsoft.com/office/officeart/2016/7/layout/RepeatingBendingProcessNew"/>
    <dgm:cxn modelId="{7FD0DB7F-F12A-48B4-8F85-7FDA0E5A91C2}" srcId="{E7C65295-4817-4645-93EA-6D735D2FD246}" destId="{6EC8482E-A5E7-48D5-B0F9-6C2928A5811B}" srcOrd="3" destOrd="0" parTransId="{C4F94794-C71F-4ED1-8175-E174E89CF820}" sibTransId="{1C68D8FA-9F87-4A77-8E99-840440886818}"/>
    <dgm:cxn modelId="{6B9F2C94-DB78-E041-9030-FF9C21A52050}" type="presOf" srcId="{6EC8482E-A5E7-48D5-B0F9-6C2928A5811B}" destId="{C6F411D6-79C7-DA44-8FF6-D2B998094E79}" srcOrd="0" destOrd="0" presId="urn:microsoft.com/office/officeart/2016/7/layout/RepeatingBendingProcessNew"/>
    <dgm:cxn modelId="{F26C109F-AEF4-904E-91BE-09F069277ADB}" type="presOf" srcId="{A5E8668C-B1DC-45EA-9159-CFCB770C53BE}" destId="{AD7B3F41-DD0B-614E-B495-5F757FEA9406}" srcOrd="0" destOrd="0" presId="urn:microsoft.com/office/officeart/2016/7/layout/RepeatingBendingProcessNew"/>
    <dgm:cxn modelId="{83E6DEBE-70C2-3A4E-86C2-D0A0FDEED451}" type="presOf" srcId="{65935C53-937A-4BB0-8B49-7B4B6A0E5179}" destId="{5E5CF158-4D4A-C74B-B887-C4B024CA6F60}" srcOrd="1" destOrd="0" presId="urn:microsoft.com/office/officeart/2016/7/layout/RepeatingBendingProcessNew"/>
    <dgm:cxn modelId="{EF20EAC5-8470-AC4F-99ED-1EB1D3F4A3FF}" type="presOf" srcId="{380816C5-C597-4F44-82EB-611642230FE2}" destId="{53BBA521-1FBC-3044-8CDD-6E78979F2AF8}" srcOrd="1" destOrd="0" presId="urn:microsoft.com/office/officeart/2016/7/layout/RepeatingBendingProcessNew"/>
    <dgm:cxn modelId="{416754D9-EA3B-F94E-9012-C93CDA9AC6CB}" type="presOf" srcId="{34AFED72-DDA7-481B-AEC9-F224E8A67646}" destId="{20174C7A-9503-284E-9C63-CABA4289CC8E}" srcOrd="0" destOrd="0" presId="urn:microsoft.com/office/officeart/2016/7/layout/RepeatingBendingProcessNew"/>
    <dgm:cxn modelId="{C9B952EC-5CC3-4A31-91FE-712AAF42D738}" srcId="{E7C65295-4817-4645-93EA-6D735D2FD246}" destId="{6160AC66-973C-48F3-B2CB-52754F81CB82}" srcOrd="0" destOrd="0" parTransId="{E309420D-AE8D-4EDF-93C6-BF50BA93CA11}" sibTransId="{380816C5-C597-4F44-82EB-611642230FE2}"/>
    <dgm:cxn modelId="{163F38F2-062A-427D-B8B9-1117B845D683}" srcId="{E7C65295-4817-4645-93EA-6D735D2FD246}" destId="{A5E8668C-B1DC-45EA-9159-CFCB770C53BE}" srcOrd="4" destOrd="0" parTransId="{BCF96B77-BA43-4B97-AA44-4369B46AFB79}" sibTransId="{79E5C09D-8653-41C9-AA6E-444A08AFECFB}"/>
    <dgm:cxn modelId="{1BC686F7-AB21-2C4F-AD6E-20750AF38870}" type="presOf" srcId="{D33D6569-58D9-4440-891B-C35BCCBF1579}" destId="{A6FC1402-2895-684E-B917-0B72A647BFF5}" srcOrd="0" destOrd="0" presId="urn:microsoft.com/office/officeart/2016/7/layout/RepeatingBendingProcessNew"/>
    <dgm:cxn modelId="{6B130DF9-6115-3445-A4FE-2F42740C8C54}" type="presOf" srcId="{1C68D8FA-9F87-4A77-8E99-840440886818}" destId="{AB0A6928-DF43-924D-A673-32C1A159FE97}" srcOrd="0" destOrd="0" presId="urn:microsoft.com/office/officeart/2016/7/layout/RepeatingBendingProcessNew"/>
    <dgm:cxn modelId="{9B5980FB-1020-40BD-9139-2B6CAAE26E0F}" srcId="{E7C65295-4817-4645-93EA-6D735D2FD246}" destId="{34AFED72-DDA7-481B-AEC9-F224E8A67646}" srcOrd="2" destOrd="0" parTransId="{4DF293E0-5731-41EF-A24A-375DECD1E10E}" sibTransId="{D33D6569-58D9-4440-891B-C35BCCBF1579}"/>
    <dgm:cxn modelId="{0C169D76-36C1-0042-93E7-81D284F200E4}" type="presParOf" srcId="{8586CE5B-3771-BB41-B447-026235ED8678}" destId="{A9E0BECD-8A3D-2F46-AA29-D554434F9585}" srcOrd="0" destOrd="0" presId="urn:microsoft.com/office/officeart/2016/7/layout/RepeatingBendingProcessNew"/>
    <dgm:cxn modelId="{C34A55D3-67E9-7540-868A-6C42FCB80738}" type="presParOf" srcId="{8586CE5B-3771-BB41-B447-026235ED8678}" destId="{BB72AEC3-2B0D-9C41-BF6A-06DE7FC85532}" srcOrd="1" destOrd="0" presId="urn:microsoft.com/office/officeart/2016/7/layout/RepeatingBendingProcessNew"/>
    <dgm:cxn modelId="{C19EF8A9-2B80-4149-ACAD-FE102D2EE3B5}" type="presParOf" srcId="{BB72AEC3-2B0D-9C41-BF6A-06DE7FC85532}" destId="{53BBA521-1FBC-3044-8CDD-6E78979F2AF8}" srcOrd="0" destOrd="0" presId="urn:microsoft.com/office/officeart/2016/7/layout/RepeatingBendingProcessNew"/>
    <dgm:cxn modelId="{984B7848-C802-FA4A-848D-82D54859809B}" type="presParOf" srcId="{8586CE5B-3771-BB41-B447-026235ED8678}" destId="{B42863AF-3BF3-9548-B2BE-925C78258125}" srcOrd="2" destOrd="0" presId="urn:microsoft.com/office/officeart/2016/7/layout/RepeatingBendingProcessNew"/>
    <dgm:cxn modelId="{CAACC9EF-24A0-3C4E-AAA4-2FD27ACB3644}" type="presParOf" srcId="{8586CE5B-3771-BB41-B447-026235ED8678}" destId="{9F79B2A1-C27A-CF49-9FC3-2B59F2B4FCE3}" srcOrd="3" destOrd="0" presId="urn:microsoft.com/office/officeart/2016/7/layout/RepeatingBendingProcessNew"/>
    <dgm:cxn modelId="{849DE91E-4372-214A-9154-1876C60C0BE2}" type="presParOf" srcId="{9F79B2A1-C27A-CF49-9FC3-2B59F2B4FCE3}" destId="{5E5CF158-4D4A-C74B-B887-C4B024CA6F60}" srcOrd="0" destOrd="0" presId="urn:microsoft.com/office/officeart/2016/7/layout/RepeatingBendingProcessNew"/>
    <dgm:cxn modelId="{B4AAFCC0-E86A-5246-8AE3-A5BEAB76F644}" type="presParOf" srcId="{8586CE5B-3771-BB41-B447-026235ED8678}" destId="{20174C7A-9503-284E-9C63-CABA4289CC8E}" srcOrd="4" destOrd="0" presId="urn:microsoft.com/office/officeart/2016/7/layout/RepeatingBendingProcessNew"/>
    <dgm:cxn modelId="{9540437C-3F46-564A-A8D2-C9EBE6604EAA}" type="presParOf" srcId="{8586CE5B-3771-BB41-B447-026235ED8678}" destId="{A6FC1402-2895-684E-B917-0B72A647BFF5}" srcOrd="5" destOrd="0" presId="urn:microsoft.com/office/officeart/2016/7/layout/RepeatingBendingProcessNew"/>
    <dgm:cxn modelId="{281D7216-8C3C-B84A-9D30-F37B7DEE624C}" type="presParOf" srcId="{A6FC1402-2895-684E-B917-0B72A647BFF5}" destId="{51FE9C5A-DD31-ED41-B13F-DEAA1E2A3FAA}" srcOrd="0" destOrd="0" presId="urn:microsoft.com/office/officeart/2016/7/layout/RepeatingBendingProcessNew"/>
    <dgm:cxn modelId="{7281D13F-AEB6-1641-ABB6-3470F3C7AEEE}" type="presParOf" srcId="{8586CE5B-3771-BB41-B447-026235ED8678}" destId="{C6F411D6-79C7-DA44-8FF6-D2B998094E79}" srcOrd="6" destOrd="0" presId="urn:microsoft.com/office/officeart/2016/7/layout/RepeatingBendingProcessNew"/>
    <dgm:cxn modelId="{F343F8E1-7FF8-0246-8F53-AAEFA2BFB2D6}" type="presParOf" srcId="{8586CE5B-3771-BB41-B447-026235ED8678}" destId="{AB0A6928-DF43-924D-A673-32C1A159FE97}" srcOrd="7" destOrd="0" presId="urn:microsoft.com/office/officeart/2016/7/layout/RepeatingBendingProcessNew"/>
    <dgm:cxn modelId="{22B73C3D-C13F-1848-9AA2-4504054AC951}" type="presParOf" srcId="{AB0A6928-DF43-924D-A673-32C1A159FE97}" destId="{58EA9DBA-DB2D-8445-9511-5C5DE862E2E6}" srcOrd="0" destOrd="0" presId="urn:microsoft.com/office/officeart/2016/7/layout/RepeatingBendingProcessNew"/>
    <dgm:cxn modelId="{B8C47EE8-9CE0-C446-A1EA-0687F27BFA0E}" type="presParOf" srcId="{8586CE5B-3771-BB41-B447-026235ED8678}" destId="{AD7B3F41-DD0B-614E-B495-5F757FEA9406}"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A4347-AA0C-442B-8810-0E6A7C658AD5}">
      <dsp:nvSpPr>
        <dsp:cNvPr id="0" name=""/>
        <dsp:cNvSpPr/>
      </dsp:nvSpPr>
      <dsp:spPr>
        <a:xfrm>
          <a:off x="25368"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FEFBB-0E9C-4D05-8A03-B8E58E07FF48}">
      <dsp:nvSpPr>
        <dsp:cNvPr id="0" name=""/>
        <dsp:cNvSpPr/>
      </dsp:nvSpPr>
      <dsp:spPr>
        <a:xfrm>
          <a:off x="252752" y="1022877"/>
          <a:ext cx="628012" cy="62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7E49AB-D6C9-4E90-9B29-A5FEDFCAED3B}">
      <dsp:nvSpPr>
        <dsp:cNvPr id="0" name=""/>
        <dsp:cNvSpPr/>
      </dsp:nvSpPr>
      <dsp:spPr>
        <a:xfrm>
          <a:off x="1340173"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Shared memory-mapped files: When multiple threads handle different user requests, redundant file reads are avoided because the mmap</a:t>
          </a:r>
        </a:p>
      </dsp:txBody>
      <dsp:txXfrm>
        <a:off x="1340173" y="795493"/>
        <a:ext cx="2552269" cy="1082781"/>
      </dsp:txXfrm>
    </dsp:sp>
    <dsp:sp modelId="{CC51461E-4F52-4713-A8C3-EDEF61D06806}">
      <dsp:nvSpPr>
        <dsp:cNvPr id="0" name=""/>
        <dsp:cNvSpPr/>
      </dsp:nvSpPr>
      <dsp:spPr>
        <a:xfrm>
          <a:off x="4337156" y="795493"/>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CCE843-C75B-4E4F-BF32-8CA01250EDF9}">
      <dsp:nvSpPr>
        <dsp:cNvPr id="0" name=""/>
        <dsp:cNvSpPr/>
      </dsp:nvSpPr>
      <dsp:spPr>
        <a:xfrm>
          <a:off x="4564540" y="1022877"/>
          <a:ext cx="628012" cy="62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CD1F97-F2DD-4595-9485-63860ED13515}">
      <dsp:nvSpPr>
        <dsp:cNvPr id="0" name=""/>
        <dsp:cNvSpPr/>
      </dsp:nvSpPr>
      <dsp:spPr>
        <a:xfrm>
          <a:off x="5651962" y="795493"/>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Zero-copy access: Data is accessed directly from memory without duplication.</a:t>
          </a:r>
        </a:p>
      </dsp:txBody>
      <dsp:txXfrm>
        <a:off x="5651962" y="795493"/>
        <a:ext cx="2552269" cy="1082781"/>
      </dsp:txXfrm>
    </dsp:sp>
    <dsp:sp modelId="{8D595777-D1FA-4AC3-BECB-12D8126B6D59}">
      <dsp:nvSpPr>
        <dsp:cNvPr id="0" name=""/>
        <dsp:cNvSpPr/>
      </dsp:nvSpPr>
      <dsp:spPr>
        <a:xfrm>
          <a:off x="25368"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A08FB-DB57-45C4-85B0-970AE2DAFBEA}">
      <dsp:nvSpPr>
        <dsp:cNvPr id="0" name=""/>
        <dsp:cNvSpPr/>
      </dsp:nvSpPr>
      <dsp:spPr>
        <a:xfrm>
          <a:off x="252752" y="2875072"/>
          <a:ext cx="628012" cy="62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65094E-063F-4546-82FA-9C4CB5B19277}">
      <dsp:nvSpPr>
        <dsp:cNvPr id="0" name=""/>
        <dsp:cNvSpPr/>
      </dsp:nvSpPr>
      <dsp:spPr>
        <a:xfrm>
          <a:off x="1340173"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Additionally, the operating system can page the data out to swap memory and page it back in when needed, optimizing for repeated periodic reads.</a:t>
          </a:r>
        </a:p>
      </dsp:txBody>
      <dsp:txXfrm>
        <a:off x="1340173" y="2647688"/>
        <a:ext cx="2552269" cy="1082781"/>
      </dsp:txXfrm>
    </dsp:sp>
    <dsp:sp modelId="{B2A72481-1E28-4864-8B95-83678929C703}">
      <dsp:nvSpPr>
        <dsp:cNvPr id="0" name=""/>
        <dsp:cNvSpPr/>
      </dsp:nvSpPr>
      <dsp:spPr>
        <a:xfrm>
          <a:off x="4337156" y="2647688"/>
          <a:ext cx="1082781" cy="108278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D97E5-F275-4668-8FCB-3C997BA2EE51}">
      <dsp:nvSpPr>
        <dsp:cNvPr id="0" name=""/>
        <dsp:cNvSpPr/>
      </dsp:nvSpPr>
      <dsp:spPr>
        <a:xfrm>
          <a:off x="4564540" y="2875072"/>
          <a:ext cx="628012" cy="6280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5B8F22-78DE-45AB-A827-45DEC43FAFD3}">
      <dsp:nvSpPr>
        <dsp:cNvPr id="0" name=""/>
        <dsp:cNvSpPr/>
      </dsp:nvSpPr>
      <dsp:spPr>
        <a:xfrm>
          <a:off x="5651962" y="2647688"/>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t>Unified memory architecture: Seamless access between CPU, GPU and NPU, eliminating the need for data transfers during vector similarity computations.</a:t>
          </a:r>
        </a:p>
      </dsp:txBody>
      <dsp:txXfrm>
        <a:off x="5651962" y="2647688"/>
        <a:ext cx="2552269" cy="10827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638D5A-2D6F-4C01-9995-A206E370130D}">
      <dsp:nvSpPr>
        <dsp:cNvPr id="0" name=""/>
        <dsp:cNvSpPr/>
      </dsp:nvSpPr>
      <dsp:spPr>
        <a:xfrm>
          <a:off x="0" y="5308"/>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33DCD7-8BEC-44FD-A46F-6384D18C8779}">
      <dsp:nvSpPr>
        <dsp:cNvPr id="0" name=""/>
        <dsp:cNvSpPr/>
      </dsp:nvSpPr>
      <dsp:spPr>
        <a:xfrm>
          <a:off x="362386" y="274851"/>
          <a:ext cx="659528" cy="65888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53F9FB-2534-45D8-BDCE-8837AC09F733}">
      <dsp:nvSpPr>
        <dsp:cNvPr id="0" name=""/>
        <dsp:cNvSpPr/>
      </dsp:nvSpPr>
      <dsp:spPr>
        <a:xfrm>
          <a:off x="1384302" y="5308"/>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The workflow of the modules of the system and the RAG pipeline can be divided into 3 logical phases.</a:t>
          </a:r>
        </a:p>
      </dsp:txBody>
      <dsp:txXfrm>
        <a:off x="1384302" y="5308"/>
        <a:ext cx="3320580" cy="1235409"/>
      </dsp:txXfrm>
    </dsp:sp>
    <dsp:sp modelId="{FE459A20-EBAD-494D-807D-200B11D61829}">
      <dsp:nvSpPr>
        <dsp:cNvPr id="0" name=""/>
        <dsp:cNvSpPr/>
      </dsp:nvSpPr>
      <dsp:spPr>
        <a:xfrm>
          <a:off x="0" y="1549569"/>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BFBF3F-425A-43BC-BADE-2BAA1209DEEB}">
      <dsp:nvSpPr>
        <dsp:cNvPr id="0" name=""/>
        <dsp:cNvSpPr/>
      </dsp:nvSpPr>
      <dsp:spPr>
        <a:xfrm>
          <a:off x="362386" y="1819113"/>
          <a:ext cx="659528" cy="65888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BC4D2-8B1F-4292-8EE8-D4160F820DB8}">
      <dsp:nvSpPr>
        <dsp:cNvPr id="0" name=""/>
        <dsp:cNvSpPr/>
      </dsp:nvSpPr>
      <dsp:spPr>
        <a:xfrm>
          <a:off x="1384302" y="1549569"/>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System Initialization: Initializes the resources required by the system.</a:t>
          </a:r>
        </a:p>
      </dsp:txBody>
      <dsp:txXfrm>
        <a:off x="1384302" y="1549569"/>
        <a:ext cx="3320580" cy="1235409"/>
      </dsp:txXfrm>
    </dsp:sp>
    <dsp:sp modelId="{69A127F6-4C24-4580-A4BC-3F9BB6903F8A}">
      <dsp:nvSpPr>
        <dsp:cNvPr id="0" name=""/>
        <dsp:cNvSpPr/>
      </dsp:nvSpPr>
      <dsp:spPr>
        <a:xfrm>
          <a:off x="0" y="3093830"/>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409D98-E539-4CC0-9BB7-51E784DA7E8E}">
      <dsp:nvSpPr>
        <dsp:cNvPr id="0" name=""/>
        <dsp:cNvSpPr/>
      </dsp:nvSpPr>
      <dsp:spPr>
        <a:xfrm>
          <a:off x="362386" y="3363374"/>
          <a:ext cx="659528" cy="65888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5DE8FC-E2A9-4914-96AD-3DFEAE5AD511}">
      <dsp:nvSpPr>
        <dsp:cNvPr id="0" name=""/>
        <dsp:cNvSpPr/>
      </dsp:nvSpPr>
      <dsp:spPr>
        <a:xfrm>
          <a:off x="1384302" y="3093830"/>
          <a:ext cx="3320580"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Embedding Phase: Generate embeddings for documents in the source corpus.</a:t>
          </a:r>
        </a:p>
      </dsp:txBody>
      <dsp:txXfrm>
        <a:off x="1384302" y="3093830"/>
        <a:ext cx="3320580" cy="1235409"/>
      </dsp:txXfrm>
    </dsp:sp>
    <dsp:sp modelId="{99E42F06-9866-413D-BAF8-C62B4AC66991}">
      <dsp:nvSpPr>
        <dsp:cNvPr id="0" name=""/>
        <dsp:cNvSpPr/>
      </dsp:nvSpPr>
      <dsp:spPr>
        <a:xfrm>
          <a:off x="0" y="4638091"/>
          <a:ext cx="4726201" cy="11979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31F24B-AB12-4C3B-90D7-D81E2BBBA32B}">
      <dsp:nvSpPr>
        <dsp:cNvPr id="0" name=""/>
        <dsp:cNvSpPr/>
      </dsp:nvSpPr>
      <dsp:spPr>
        <a:xfrm>
          <a:off x="362740" y="4907635"/>
          <a:ext cx="659528" cy="65888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54EDEC-D5CA-4E64-8F91-ABBBEB971992}">
      <dsp:nvSpPr>
        <dsp:cNvPr id="0" name=""/>
        <dsp:cNvSpPr/>
      </dsp:nvSpPr>
      <dsp:spPr>
        <a:xfrm>
          <a:off x="1385010" y="4638091"/>
          <a:ext cx="3297908" cy="12354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747" tIns="130747" rIns="130747" bIns="130747" numCol="1" spcCol="1270" anchor="ctr" anchorCtr="0">
          <a:noAutofit/>
        </a:bodyPr>
        <a:lstStyle/>
        <a:p>
          <a:pPr marL="0" lvl="0" indent="0" algn="l" defTabSz="622300">
            <a:lnSpc>
              <a:spcPct val="90000"/>
            </a:lnSpc>
            <a:spcBef>
              <a:spcPct val="0"/>
            </a:spcBef>
            <a:spcAft>
              <a:spcPct val="35000"/>
            </a:spcAft>
            <a:buNone/>
          </a:pPr>
          <a:r>
            <a:rPr lang="en-US" sz="1400" kern="1200"/>
            <a:t>• Retrieval and Generation Phase: Leverage embedded documents to retrieve information relevant to a query made by the user and generate a response using the LLM.</a:t>
          </a:r>
        </a:p>
      </dsp:txBody>
      <dsp:txXfrm>
        <a:off x="1385010" y="4638091"/>
        <a:ext cx="3297908" cy="12354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2200577"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98500" y="583646"/>
        <a:ext cx="22444" cy="4488"/>
      </dsp:txXfrm>
    </dsp:sp>
    <dsp:sp modelId="{B42863AF-3BF3-9548-B2BE-925C78258125}">
      <dsp:nvSpPr>
        <dsp:cNvPr id="0" name=""/>
        <dsp:cNvSpPr/>
      </dsp:nvSpPr>
      <dsp:spPr>
        <a:xfrm>
          <a:off x="250675"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dirty="0">
              <a:ea typeface="+mn-lt"/>
              <a:cs typeface="+mn-lt"/>
            </a:rPr>
            <a:t>Initialize the the PostgreSQL Database and its connection pool</a:t>
          </a:r>
          <a:endParaRPr lang="en-US" sz="1700" kern="1200" dirty="0"/>
        </a:p>
      </dsp:txBody>
      <dsp:txXfrm>
        <a:off x="250675" y="379"/>
        <a:ext cx="1951701" cy="1171021"/>
      </dsp:txXfrm>
    </dsp:sp>
    <dsp:sp modelId="{A6FC1402-2895-684E-B917-0B72A647BFF5}">
      <dsp:nvSpPr>
        <dsp:cNvPr id="0" name=""/>
        <dsp:cNvSpPr/>
      </dsp:nvSpPr>
      <dsp:spPr>
        <a:xfrm>
          <a:off x="4601170" y="540170"/>
          <a:ext cx="418291" cy="91440"/>
        </a:xfrm>
        <a:custGeom>
          <a:avLst/>
          <a:gdLst/>
          <a:ahLst/>
          <a:cxnLst/>
          <a:rect l="0" t="0" r="0" b="0"/>
          <a:pathLst>
            <a:path>
              <a:moveTo>
                <a:pt x="0" y="45720"/>
              </a:moveTo>
              <a:lnTo>
                <a:pt x="418291"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99093" y="583646"/>
        <a:ext cx="22444" cy="4488"/>
      </dsp:txXfrm>
    </dsp:sp>
    <dsp:sp modelId="{20174C7A-9503-284E-9C63-CABA4289CC8E}">
      <dsp:nvSpPr>
        <dsp:cNvPr id="0" name=""/>
        <dsp:cNvSpPr/>
      </dsp:nvSpPr>
      <dsp:spPr>
        <a:xfrm>
          <a:off x="2651268"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dirty="0">
              <a:ea typeface="+mn-lt"/>
              <a:cs typeface="+mn-lt"/>
            </a:rPr>
            <a:t>Load LLM weights for chat and embedding models</a:t>
          </a:r>
          <a:endParaRPr lang="en-US" sz="1700" kern="1200" dirty="0"/>
        </a:p>
      </dsp:txBody>
      <dsp:txXfrm>
        <a:off x="2651268" y="379"/>
        <a:ext cx="1951701" cy="1171021"/>
      </dsp:txXfrm>
    </dsp:sp>
    <dsp:sp modelId="{C6F411D6-79C7-DA44-8FF6-D2B998094E79}">
      <dsp:nvSpPr>
        <dsp:cNvPr id="0" name=""/>
        <dsp:cNvSpPr/>
      </dsp:nvSpPr>
      <dsp:spPr>
        <a:xfrm>
          <a:off x="5051861" y="379"/>
          <a:ext cx="1951701" cy="1171021"/>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635" tIns="100386" rIns="95635" bIns="100386" numCol="1" spcCol="1270" anchor="ctr" anchorCtr="0">
          <a:noAutofit/>
        </a:bodyPr>
        <a:lstStyle/>
        <a:p>
          <a:pPr marL="0" lvl="0" indent="0" algn="ctr" defTabSz="755650">
            <a:lnSpc>
              <a:spcPct val="90000"/>
            </a:lnSpc>
            <a:spcBef>
              <a:spcPct val="0"/>
            </a:spcBef>
            <a:spcAft>
              <a:spcPct val="35000"/>
            </a:spcAft>
            <a:buNone/>
          </a:pPr>
          <a:r>
            <a:rPr lang="en-US" sz="1700" kern="1200" dirty="0">
              <a:ea typeface="Calibri"/>
              <a:cs typeface="Calibri"/>
            </a:rPr>
            <a:t>Create Context pools for each model</a:t>
          </a:r>
          <a:endParaRPr lang="en-US" sz="1700" kern="1200" dirty="0"/>
        </a:p>
      </dsp:txBody>
      <dsp:txXfrm>
        <a:off x="5051861" y="379"/>
        <a:ext cx="1951701" cy="11710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79B2A1-C27A-CF49-9FC3-2B59F2B4FCE3}">
      <dsp:nvSpPr>
        <dsp:cNvPr id="0" name=""/>
        <dsp:cNvSpPr/>
      </dsp:nvSpPr>
      <dsp:spPr>
        <a:xfrm>
          <a:off x="1949311"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6971" y="736422"/>
        <a:ext cx="22416" cy="4483"/>
      </dsp:txXfrm>
    </dsp:sp>
    <dsp:sp modelId="{B42863AF-3BF3-9548-B2BE-925C78258125}">
      <dsp:nvSpPr>
        <dsp:cNvPr id="0" name=""/>
        <dsp:cNvSpPr/>
      </dsp:nvSpPr>
      <dsp:spPr>
        <a:xfrm>
          <a:off x="1819"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dirty="0">
              <a:ea typeface="+mn-lt"/>
              <a:cs typeface="+mn-lt"/>
            </a:rPr>
            <a:t>Recursively scan Corpus directory for documents(PDFs)</a:t>
          </a:r>
          <a:endParaRPr lang="en-US" sz="1300" kern="1200" dirty="0"/>
        </a:p>
      </dsp:txBody>
      <dsp:txXfrm>
        <a:off x="1819" y="153876"/>
        <a:ext cx="1949291" cy="1169575"/>
      </dsp:txXfrm>
    </dsp:sp>
    <dsp:sp modelId="{A6FC1402-2895-684E-B917-0B72A647BFF5}">
      <dsp:nvSpPr>
        <dsp:cNvPr id="0" name=""/>
        <dsp:cNvSpPr/>
      </dsp:nvSpPr>
      <dsp:spPr>
        <a:xfrm>
          <a:off x="434694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44601" y="736422"/>
        <a:ext cx="22416" cy="4483"/>
      </dsp:txXfrm>
    </dsp:sp>
    <dsp:sp modelId="{20174C7A-9503-284E-9C63-CABA4289CC8E}">
      <dsp:nvSpPr>
        <dsp:cNvPr id="0" name=""/>
        <dsp:cNvSpPr/>
      </dsp:nvSpPr>
      <dsp:spPr>
        <a:xfrm>
          <a:off x="239944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dirty="0">
              <a:ea typeface="+mn-lt"/>
              <a:cs typeface="+mn-lt"/>
            </a:rPr>
            <a:t>For each document: Load, chunk, and convert to embeddings (using the embedding model)</a:t>
          </a:r>
          <a:endParaRPr lang="en-US" sz="1300" kern="1200" dirty="0"/>
        </a:p>
      </dsp:txBody>
      <dsp:txXfrm>
        <a:off x="2399448" y="153876"/>
        <a:ext cx="1949291" cy="1169575"/>
      </dsp:txXfrm>
    </dsp:sp>
    <dsp:sp modelId="{AB0A6928-DF43-924D-A673-32C1A159FE97}">
      <dsp:nvSpPr>
        <dsp:cNvPr id="0" name=""/>
        <dsp:cNvSpPr/>
      </dsp:nvSpPr>
      <dsp:spPr>
        <a:xfrm>
          <a:off x="6744570" y="692944"/>
          <a:ext cx="417737" cy="91440"/>
        </a:xfrm>
        <a:custGeom>
          <a:avLst/>
          <a:gdLst/>
          <a:ahLst/>
          <a:cxnLst/>
          <a:rect l="0" t="0" r="0" b="0"/>
          <a:pathLst>
            <a:path>
              <a:moveTo>
                <a:pt x="0" y="45720"/>
              </a:moveTo>
              <a:lnTo>
                <a:pt x="417737"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942230" y="736422"/>
        <a:ext cx="22416" cy="4483"/>
      </dsp:txXfrm>
    </dsp:sp>
    <dsp:sp modelId="{C6F411D6-79C7-DA44-8FF6-D2B998094E79}">
      <dsp:nvSpPr>
        <dsp:cNvPr id="0" name=""/>
        <dsp:cNvSpPr/>
      </dsp:nvSpPr>
      <dsp:spPr>
        <a:xfrm>
          <a:off x="4797078"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dirty="0">
              <a:ea typeface="+mn-lt"/>
              <a:cs typeface="+mn-lt"/>
            </a:rPr>
            <a:t>Store embeddings, text chunks and associated metadata in DB</a:t>
          </a:r>
          <a:endParaRPr lang="en-US" sz="1300" kern="1200" dirty="0"/>
        </a:p>
      </dsp:txBody>
      <dsp:txXfrm>
        <a:off x="4797078" y="153876"/>
        <a:ext cx="1949291" cy="1169575"/>
      </dsp:txXfrm>
    </dsp:sp>
    <dsp:sp modelId="{AD7B3F41-DD0B-614E-B495-5F757FEA9406}">
      <dsp:nvSpPr>
        <dsp:cNvPr id="0" name=""/>
        <dsp:cNvSpPr/>
      </dsp:nvSpPr>
      <dsp:spPr>
        <a:xfrm>
          <a:off x="7194707" y="153876"/>
          <a:ext cx="1949291" cy="11695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517" tIns="100262" rIns="95517" bIns="100262" numCol="1" spcCol="1270" anchor="ctr" anchorCtr="0">
          <a:noAutofit/>
        </a:bodyPr>
        <a:lstStyle/>
        <a:p>
          <a:pPr marL="0" lvl="0" indent="0" algn="ctr" defTabSz="577850">
            <a:lnSpc>
              <a:spcPct val="90000"/>
            </a:lnSpc>
            <a:spcBef>
              <a:spcPct val="0"/>
            </a:spcBef>
            <a:spcAft>
              <a:spcPct val="35000"/>
            </a:spcAft>
            <a:buNone/>
          </a:pPr>
          <a:r>
            <a:rPr lang="en-US" sz="1300" kern="1200" dirty="0">
              <a:ea typeface="+mn-lt"/>
              <a:cs typeface="+mn-lt"/>
            </a:rPr>
            <a:t>Write embedding vectors to .</a:t>
          </a:r>
          <a:r>
            <a:rPr lang="en-US" sz="1300" kern="1200" dirty="0" err="1">
              <a:ea typeface="+mn-lt"/>
              <a:cs typeface="+mn-lt"/>
            </a:rPr>
            <a:t>vecdump</a:t>
          </a:r>
          <a:r>
            <a:rPr lang="en-US" sz="1300" kern="1200" dirty="0">
              <a:ea typeface="+mn-lt"/>
              <a:cs typeface="+mn-lt"/>
            </a:rPr>
            <a:t> files</a:t>
          </a:r>
          <a:endParaRPr lang="en-US" sz="1300" kern="1200" dirty="0"/>
        </a:p>
      </dsp:txBody>
      <dsp:txXfrm>
        <a:off x="7194707" y="153876"/>
        <a:ext cx="1949291" cy="11695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2AEC3-2B0D-9C41-BF6A-06DE7FC85532}">
      <dsp:nvSpPr>
        <dsp:cNvPr id="0" name=""/>
        <dsp:cNvSpPr/>
      </dsp:nvSpPr>
      <dsp:spPr>
        <a:xfrm>
          <a:off x="1549958"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703056" y="736889"/>
        <a:ext cx="17726" cy="3548"/>
      </dsp:txXfrm>
    </dsp:sp>
    <dsp:sp modelId="{A9E0BECD-8A3D-2F46-AA29-D554434F9585}">
      <dsp:nvSpPr>
        <dsp:cNvPr id="0" name=""/>
        <dsp:cNvSpPr/>
      </dsp:nvSpPr>
      <dsp:spPr>
        <a:xfrm>
          <a:off x="1035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Embed the user query using the same embedding LLM</a:t>
          </a:r>
        </a:p>
      </dsp:txBody>
      <dsp:txXfrm>
        <a:off x="10354" y="276242"/>
        <a:ext cx="1541403" cy="924842"/>
      </dsp:txXfrm>
    </dsp:sp>
    <dsp:sp modelId="{9F79B2A1-C27A-CF49-9FC3-2B59F2B4FCE3}">
      <dsp:nvSpPr>
        <dsp:cNvPr id="0" name=""/>
        <dsp:cNvSpPr/>
      </dsp:nvSpPr>
      <dsp:spPr>
        <a:xfrm>
          <a:off x="3445884"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98983" y="736889"/>
        <a:ext cx="17726" cy="3548"/>
      </dsp:txXfrm>
    </dsp:sp>
    <dsp:sp modelId="{B42863AF-3BF3-9548-B2BE-925C78258125}">
      <dsp:nvSpPr>
        <dsp:cNvPr id="0" name=""/>
        <dsp:cNvSpPr/>
      </dsp:nvSpPr>
      <dsp:spPr>
        <a:xfrm>
          <a:off x="1906281"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dirty="0"/>
            <a:t>Trigger the NPU accelerated Cosine Similarity search on corpus directory</a:t>
          </a:r>
        </a:p>
      </dsp:txBody>
      <dsp:txXfrm>
        <a:off x="1906281" y="276242"/>
        <a:ext cx="1541403" cy="924842"/>
      </dsp:txXfrm>
    </dsp:sp>
    <dsp:sp modelId="{A6FC1402-2895-684E-B917-0B72A647BFF5}">
      <dsp:nvSpPr>
        <dsp:cNvPr id="0" name=""/>
        <dsp:cNvSpPr/>
      </dsp:nvSpPr>
      <dsp:spPr>
        <a:xfrm>
          <a:off x="5341811"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94909" y="736889"/>
        <a:ext cx="17726" cy="3548"/>
      </dsp:txXfrm>
    </dsp:sp>
    <dsp:sp modelId="{20174C7A-9503-284E-9C63-CABA4289CC8E}">
      <dsp:nvSpPr>
        <dsp:cNvPr id="0" name=""/>
        <dsp:cNvSpPr/>
      </dsp:nvSpPr>
      <dsp:spPr>
        <a:xfrm>
          <a:off x="3802207"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Obtain text chunks corresponding to embedding hashes yielded from search results</a:t>
          </a:r>
        </a:p>
      </dsp:txBody>
      <dsp:txXfrm>
        <a:off x="3802207" y="276242"/>
        <a:ext cx="1541403" cy="924842"/>
      </dsp:txXfrm>
    </dsp:sp>
    <dsp:sp modelId="{AB0A6928-DF43-924D-A673-32C1A159FE97}">
      <dsp:nvSpPr>
        <dsp:cNvPr id="0" name=""/>
        <dsp:cNvSpPr/>
      </dsp:nvSpPr>
      <dsp:spPr>
        <a:xfrm>
          <a:off x="7237737" y="692944"/>
          <a:ext cx="323922" cy="91440"/>
        </a:xfrm>
        <a:custGeom>
          <a:avLst/>
          <a:gdLst/>
          <a:ahLst/>
          <a:cxnLst/>
          <a:rect l="0" t="0" r="0" b="0"/>
          <a:pathLst>
            <a:path>
              <a:moveTo>
                <a:pt x="0" y="45720"/>
              </a:moveTo>
              <a:lnTo>
                <a:pt x="323922" y="45720"/>
              </a:lnTo>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390836" y="736889"/>
        <a:ext cx="17726" cy="3548"/>
      </dsp:txXfrm>
    </dsp:sp>
    <dsp:sp modelId="{C6F411D6-79C7-DA44-8FF6-D2B998094E79}">
      <dsp:nvSpPr>
        <dsp:cNvPr id="0" name=""/>
        <dsp:cNvSpPr/>
      </dsp:nvSpPr>
      <dsp:spPr>
        <a:xfrm>
          <a:off x="5698134"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a:t>Combine chunks into single context/prompt text for the LLM</a:t>
          </a:r>
        </a:p>
      </dsp:txBody>
      <dsp:txXfrm>
        <a:off x="5698134" y="276242"/>
        <a:ext cx="1541403" cy="924842"/>
      </dsp:txXfrm>
    </dsp:sp>
    <dsp:sp modelId="{AD7B3F41-DD0B-614E-B495-5F757FEA9406}">
      <dsp:nvSpPr>
        <dsp:cNvPr id="0" name=""/>
        <dsp:cNvSpPr/>
      </dsp:nvSpPr>
      <dsp:spPr>
        <a:xfrm>
          <a:off x="7594060" y="276242"/>
          <a:ext cx="1541403" cy="924842"/>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530" tIns="79282" rIns="75530" bIns="79282" numCol="1" spcCol="1270" anchor="ctr" anchorCtr="0">
          <a:noAutofit/>
        </a:bodyPr>
        <a:lstStyle/>
        <a:p>
          <a:pPr marL="0" lvl="0" indent="0" algn="ctr" defTabSz="533400">
            <a:lnSpc>
              <a:spcPct val="90000"/>
            </a:lnSpc>
            <a:spcBef>
              <a:spcPct val="0"/>
            </a:spcBef>
            <a:spcAft>
              <a:spcPct val="35000"/>
            </a:spcAft>
            <a:buNone/>
          </a:pPr>
          <a:r>
            <a:rPr lang="en-US" sz="1200" kern="1200" dirty="0"/>
            <a:t>Invoke the Chat LLM and obtain response</a:t>
          </a:r>
        </a:p>
      </dsp:txBody>
      <dsp:txXfrm>
        <a:off x="7594060" y="276242"/>
        <a:ext cx="1541403" cy="92484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62A953-F3C4-466C-85FA-D01DC017DC0F}" type="datetimeFigureOut">
              <a:rPr lang="en-US" smtClean="0"/>
              <a:t>5/27/2025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FFD4EA-DF27-4F68-94E5-BC2DCFDAF43A}" type="slidenum">
              <a:rPr lang="en-US" smtClean="0"/>
              <a:t>‹#›</a:t>
            </a:fld>
            <a:endParaRPr lang="en-US"/>
          </a:p>
        </p:txBody>
      </p:sp>
    </p:spTree>
    <p:extLst>
      <p:ext uri="{BB962C8B-B14F-4D97-AF65-F5344CB8AC3E}">
        <p14:creationId xmlns:p14="http://schemas.microsoft.com/office/powerpoint/2010/main" val="3978530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FFD4EA-DF27-4F68-94E5-BC2DCFDAF43A}" type="slidenum">
              <a:rPr lang="en-US" smtClean="0"/>
              <a:t>11</a:t>
            </a:fld>
            <a:endParaRPr lang="en-US"/>
          </a:p>
        </p:txBody>
      </p:sp>
    </p:spTree>
    <p:extLst>
      <p:ext uri="{BB962C8B-B14F-4D97-AF65-F5344CB8AC3E}">
        <p14:creationId xmlns:p14="http://schemas.microsoft.com/office/powerpoint/2010/main" val="321154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4"/>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5/27/2025</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microsoft.com/office/2018/10/relationships/comments" Target="../comments/modernComment_100_0.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0E_617526CD.xml"/><Relationship Id="rId1" Type="http://schemas.openxmlformats.org/officeDocument/2006/relationships/slideLayout" Target="../slideLayouts/slideLayout2.xml"/><Relationship Id="rId6" Type="http://schemas.openxmlformats.org/officeDocument/2006/relationships/hyperlink" Target="https://medium.com/@javaid.nabi/all-you-need-to-know-about-llm-text-generation-03b138e0ed19" TargetMode="External"/><Relationship Id="rId5" Type="http://schemas.openxmlformats.org/officeDocument/2006/relationships/hyperlink" Target="https://michiganaiblog.github.io/2018/07/23/Word-Embeddings-and-how-they-vary/" TargetMode="Externa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log.stackademic.com/mastering-retrieval-augmented-generation-rag-architecture-unleash-the-power-of-large-language-a1d2be5f348c"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0.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www.youtube.com/watch?v=KaDgJD-KyK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348" y="551965"/>
            <a:ext cx="8249304"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47263" y="458451"/>
            <a:ext cx="8249479" cy="3274592"/>
          </a:xfrm>
        </p:spPr>
        <p:txBody>
          <a:bodyPr anchor="ctr">
            <a:normAutofit/>
          </a:bodyPr>
          <a:lstStyle/>
          <a:p>
            <a:pPr>
              <a:lnSpc>
                <a:spcPct val="90000"/>
              </a:lnSpc>
            </a:pPr>
            <a:r>
              <a:rPr lang="en-US" sz="4900"/>
              <a:t>Project TLDR: Standalone Desktop Application for Question Answering and Summarization</a:t>
            </a:r>
          </a:p>
        </p:txBody>
      </p:sp>
      <p:sp>
        <p:nvSpPr>
          <p:cNvPr id="3" name="Subtitle 2"/>
          <p:cNvSpPr>
            <a:spLocks noGrp="1"/>
          </p:cNvSpPr>
          <p:nvPr>
            <p:ph type="subTitle" idx="1"/>
          </p:nvPr>
        </p:nvSpPr>
        <p:spPr>
          <a:xfrm>
            <a:off x="6092689" y="4818313"/>
            <a:ext cx="2604053" cy="353736"/>
          </a:xfrm>
        </p:spPr>
        <p:txBody>
          <a:bodyPr anchor="ctr">
            <a:normAutofit/>
          </a:bodyPr>
          <a:lstStyle/>
          <a:p>
            <a:pPr algn="r">
              <a:lnSpc>
                <a:spcPct val="90000"/>
              </a:lnSpc>
            </a:pPr>
            <a:r>
              <a:rPr lang="en-US" sz="1800">
                <a:solidFill>
                  <a:schemeClr val="tx1"/>
                </a:solidFill>
                <a:ea typeface="Calibri"/>
                <a:cs typeface="Calibri"/>
              </a:rPr>
              <a:t>Student: </a:t>
            </a:r>
            <a:r>
              <a:rPr lang="en-US" sz="1800">
                <a:solidFill>
                  <a:schemeClr val="tx1"/>
                </a:solidFill>
              </a:rPr>
              <a:t>Manu Hegde</a:t>
            </a:r>
            <a:endParaRPr lang="en-US" sz="1800">
              <a:solidFill>
                <a:schemeClr val="tx1"/>
              </a:solidFill>
              <a:ea typeface="Calibri"/>
              <a:cs typeface="Calibri"/>
            </a:endParaRPr>
          </a:p>
        </p:txBody>
      </p:sp>
      <p:cxnSp>
        <p:nvCxnSpPr>
          <p:cNvPr id="14" name="Straight Connector 13">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47350" y="6354708"/>
            <a:ext cx="8250175"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CE72C97-9555-FEF7-2513-B4D1CABABAA7}"/>
              </a:ext>
            </a:extLst>
          </p:cNvPr>
          <p:cNvSpPr txBox="1"/>
          <p:nvPr/>
        </p:nvSpPr>
        <p:spPr>
          <a:xfrm>
            <a:off x="447265" y="3965715"/>
            <a:ext cx="495962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Committee:</a:t>
            </a:r>
          </a:p>
          <a:p>
            <a:r>
              <a:rPr lang="en-US">
                <a:ea typeface="Calibri"/>
                <a:cs typeface="Calibri"/>
              </a:rPr>
              <a:t>Chair: Prof. Erika Parsons, Ph.D.</a:t>
            </a:r>
          </a:p>
          <a:p>
            <a:r>
              <a:rPr lang="en-US">
                <a:ea typeface="Calibri"/>
                <a:cs typeface="Calibri"/>
              </a:rPr>
              <a:t>Prof. Michael Stiber, Ph.D.</a:t>
            </a:r>
          </a:p>
          <a:p>
            <a:r>
              <a:rPr lang="en-US">
                <a:ea typeface="Calibri"/>
                <a:cs typeface="Calibri"/>
              </a:rPr>
              <a:t>Prof. </a:t>
            </a:r>
            <a:r>
              <a:rPr lang="en-US">
                <a:ea typeface="+mn-lt"/>
                <a:cs typeface="+mn-lt"/>
              </a:rPr>
              <a:t>Shane Steinert-Threlkeld, Ph.D.</a:t>
            </a:r>
            <a:endParaRPr lang="en-US">
              <a:ea typeface="Calibri"/>
              <a:cs typeface="Calibri"/>
            </a:endParaRPr>
          </a:p>
        </p:txBody>
      </p:sp>
    </p:spTree>
  </p:cSld>
  <p:clrMapOvr>
    <a:masterClrMapping/>
  </p:clrMapOvr>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362E8F-79CC-65CB-485A-6EE7F95240CE}"/>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6F206D-2AAD-AC45-834F-21BEB19C2A82}"/>
              </a:ext>
            </a:extLst>
          </p:cNvPr>
          <p:cNvSpPr>
            <a:spLocks noGrp="1"/>
          </p:cNvSpPr>
          <p:nvPr>
            <p:ph type="title"/>
          </p:nvPr>
        </p:nvSpPr>
        <p:spPr>
          <a:xfrm>
            <a:off x="628654" y="3905837"/>
            <a:ext cx="3161297" cy="2398713"/>
          </a:xfrm>
        </p:spPr>
        <p:txBody>
          <a:bodyPr vert="horz" lIns="91440" tIns="45720" rIns="91440" bIns="45720" rtlCol="0" anchor="ctr">
            <a:normAutofit/>
          </a:bodyPr>
          <a:lstStyle/>
          <a:p>
            <a:pPr algn="l" defTabSz="914377">
              <a:lnSpc>
                <a:spcPct val="90000"/>
              </a:lnSpc>
            </a:pPr>
            <a:r>
              <a:rPr lang="en-US" kern="1200" dirty="0">
                <a:solidFill>
                  <a:schemeClr val="tx1"/>
                </a:solidFill>
                <a:latin typeface="+mj-lt"/>
                <a:ea typeface="+mj-ea"/>
                <a:cs typeface="+mj-cs"/>
              </a:rPr>
              <a:t>Quantization formats in GGML</a:t>
            </a:r>
            <a:endParaRPr lang="en-US" kern="1200">
              <a:solidFill>
                <a:schemeClr val="tx1"/>
              </a:solidFill>
              <a:latin typeface="+mj-lt"/>
              <a:ea typeface="+mj-ea"/>
              <a:cs typeface="+mj-cs"/>
            </a:endParaRPr>
          </a:p>
        </p:txBody>
      </p:sp>
      <p:pic>
        <p:nvPicPr>
          <p:cNvPr id="4" name="Content Placeholder 3" descr="A table with black text&#10;&#10;AI-generated content may be incorrect.">
            <a:extLst>
              <a:ext uri="{FF2B5EF4-FFF2-40B4-BE49-F238E27FC236}">
                <a16:creationId xmlns:a16="http://schemas.microsoft.com/office/drawing/2014/main" id="{31222700-6754-30A7-D94A-925F4451583A}"/>
              </a:ext>
            </a:extLst>
          </p:cNvPr>
          <p:cNvPicPr>
            <a:picLocks noGrp="1" noChangeAspect="1"/>
          </p:cNvPicPr>
          <p:nvPr>
            <p:ph idx="1"/>
          </p:nvPr>
        </p:nvPicPr>
        <p:blipFill>
          <a:blip r:embed="rId3"/>
          <a:stretch>
            <a:fillRect/>
          </a:stretch>
        </p:blipFill>
        <p:spPr>
          <a:xfrm>
            <a:off x="869217" y="556773"/>
            <a:ext cx="7406444" cy="2462643"/>
          </a:xfrm>
          <a:prstGeom prst="rect">
            <a:avLst/>
          </a:prstGeom>
        </p:spPr>
      </p:pic>
      <p:sp>
        <p:nvSpPr>
          <p:cNvPr id="5" name="TextBox 4">
            <a:extLst>
              <a:ext uri="{FF2B5EF4-FFF2-40B4-BE49-F238E27FC236}">
                <a16:creationId xmlns:a16="http://schemas.microsoft.com/office/drawing/2014/main" id="{99227688-1895-596A-B0D3-34EBE96C7930}"/>
              </a:ext>
            </a:extLst>
          </p:cNvPr>
          <p:cNvSpPr txBox="1"/>
          <p:nvPr/>
        </p:nvSpPr>
        <p:spPr>
          <a:xfrm>
            <a:off x="4223085" y="3884455"/>
            <a:ext cx="4292267" cy="239871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285744" indent="-228594" defTabSz="914377">
              <a:lnSpc>
                <a:spcPct val="90000"/>
              </a:lnSpc>
              <a:spcAft>
                <a:spcPts val="600"/>
              </a:spcAft>
              <a:buFont typeface="Arial" panose="020B0604020202020204" pitchFamily="34" charset="0"/>
              <a:buChar char="•"/>
            </a:pPr>
            <a:r>
              <a:rPr lang="en-US" sz="1400" b="1"/>
              <a:t>GGML</a:t>
            </a:r>
            <a:r>
              <a:rPr lang="en-US" sz="1400"/>
              <a:t> is a widely-used machine learning library designed for efficient inference on edge devices.</a:t>
            </a:r>
          </a:p>
          <a:p>
            <a:pPr marL="285744" indent="-228594" defTabSz="914377">
              <a:lnSpc>
                <a:spcPct val="90000"/>
              </a:lnSpc>
              <a:spcAft>
                <a:spcPts val="600"/>
              </a:spcAft>
              <a:buFont typeface="Arial" panose="020B0604020202020204" pitchFamily="34" charset="0"/>
              <a:buChar char="•"/>
            </a:pPr>
            <a:r>
              <a:rPr lang="en-US" sz="1400"/>
              <a:t>Rather than storing a separate scaling factor for each weight, GGML groups weights and shares quantization parameters </a:t>
            </a:r>
          </a:p>
          <a:p>
            <a:pPr marL="285744" indent="-228594" defTabSz="914377">
              <a:lnSpc>
                <a:spcPct val="90000"/>
              </a:lnSpc>
              <a:spcAft>
                <a:spcPts val="600"/>
              </a:spcAft>
              <a:buFont typeface="Arial" panose="020B0604020202020204" pitchFamily="34" charset="0"/>
              <a:buChar char="•"/>
            </a:pPr>
            <a:r>
              <a:rPr lang="en-US" sz="1400"/>
              <a:t>This grouping approach significantly reduces memory usage and enables efficient SIMD-based matrix multiplications, all while maintaining acceptable accuracy for most tasks.</a:t>
            </a:r>
          </a:p>
        </p:txBody>
      </p:sp>
    </p:spTree>
    <p:extLst>
      <p:ext uri="{BB962C8B-B14F-4D97-AF65-F5344CB8AC3E}">
        <p14:creationId xmlns:p14="http://schemas.microsoft.com/office/powerpoint/2010/main" val="338198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B60694-4BD4-47F0-0407-EE147E0A579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9E3DBA1-9884-2ED3-31CA-9E73CD3906CE}"/>
              </a:ext>
            </a:extLst>
          </p:cNvPr>
          <p:cNvSpPr>
            <a:spLocks noGrp="1"/>
          </p:cNvSpPr>
          <p:nvPr>
            <p:ph type="title"/>
          </p:nvPr>
        </p:nvSpPr>
        <p:spPr>
          <a:xfrm>
            <a:off x="852777" y="609600"/>
            <a:ext cx="3588597" cy="1330840"/>
          </a:xfrm>
        </p:spPr>
        <p:txBody>
          <a:bodyPr>
            <a:normAutofit/>
          </a:bodyPr>
          <a:lstStyle/>
          <a:p>
            <a:pPr>
              <a:lnSpc>
                <a:spcPct val="90000"/>
              </a:lnSpc>
            </a:pPr>
            <a:r>
              <a:rPr lang="en-US" dirty="0">
                <a:ea typeface="Calibri"/>
                <a:cs typeface="Calibri"/>
              </a:rPr>
              <a:t>LLM and Transformers</a:t>
            </a:r>
            <a:endParaRPr lang="en-US"/>
          </a:p>
        </p:txBody>
      </p:sp>
      <p:sp>
        <p:nvSpPr>
          <p:cNvPr id="3" name="Content Placeholder 2">
            <a:extLst>
              <a:ext uri="{FF2B5EF4-FFF2-40B4-BE49-F238E27FC236}">
                <a16:creationId xmlns:a16="http://schemas.microsoft.com/office/drawing/2014/main" id="{541AD3E7-822E-17F7-F4F7-08F21A8700DE}"/>
              </a:ext>
            </a:extLst>
          </p:cNvPr>
          <p:cNvSpPr>
            <a:spLocks noGrp="1"/>
          </p:cNvSpPr>
          <p:nvPr>
            <p:ph idx="1"/>
          </p:nvPr>
        </p:nvSpPr>
        <p:spPr>
          <a:xfrm>
            <a:off x="852779" y="2194106"/>
            <a:ext cx="3328527" cy="3908585"/>
          </a:xfrm>
        </p:spPr>
        <p:txBody>
          <a:bodyPr vert="horz" lIns="91440" tIns="45720" rIns="91440" bIns="45720" rtlCol="0">
            <a:normAutofit/>
          </a:bodyPr>
          <a:lstStyle/>
          <a:p>
            <a:pPr>
              <a:lnSpc>
                <a:spcPct val="90000"/>
              </a:lnSpc>
            </a:pPr>
            <a:r>
              <a:rPr lang="en-US" sz="1700">
                <a:ea typeface="+mn-lt"/>
                <a:cs typeface="+mn-lt"/>
              </a:rPr>
              <a:t>Most modern Large Language Models (LLMs) are based on transformer architecture originally Introduced in paper called "Attention is all you need" paper * in 2017</a:t>
            </a:r>
          </a:p>
          <a:p>
            <a:pPr>
              <a:lnSpc>
                <a:spcPct val="90000"/>
              </a:lnSpc>
            </a:pPr>
            <a:r>
              <a:rPr lang="en-US" sz="1700">
                <a:ea typeface="+mn-lt"/>
                <a:cs typeface="+mn-lt"/>
              </a:rPr>
              <a:t>The transformer architecture, which consists of encoder and decoder blocks and perform autoregressive decoding (one output token at a time)</a:t>
            </a:r>
          </a:p>
          <a:p>
            <a:pPr>
              <a:lnSpc>
                <a:spcPct val="90000"/>
              </a:lnSpc>
            </a:pPr>
            <a:r>
              <a:rPr lang="en-US" sz="1700">
                <a:ea typeface="+mn-lt"/>
                <a:cs typeface="+mn-lt"/>
              </a:rPr>
              <a:t>Most modern LLMs, like GPT and </a:t>
            </a:r>
            <a:r>
              <a:rPr lang="en-US" sz="1700" err="1">
                <a:ea typeface="+mn-lt"/>
                <a:cs typeface="+mn-lt"/>
              </a:rPr>
              <a:t>LLaMA</a:t>
            </a:r>
            <a:r>
              <a:rPr lang="en-US" sz="1700">
                <a:ea typeface="+mn-lt"/>
                <a:cs typeface="+mn-lt"/>
              </a:rPr>
              <a:t>, use </a:t>
            </a:r>
            <a:r>
              <a:rPr lang="en-US" sz="1700" b="1">
                <a:ea typeface="+mn-lt"/>
                <a:cs typeface="+mn-lt"/>
              </a:rPr>
              <a:t>decoder-only</a:t>
            </a:r>
            <a:r>
              <a:rPr lang="en-US" sz="1700">
                <a:ea typeface="+mn-lt"/>
                <a:cs typeface="+mn-lt"/>
              </a:rPr>
              <a:t> transformers optimized for text generation.</a:t>
            </a:r>
            <a:endParaRPr lang="en-US" sz="1700">
              <a:ea typeface="Calibri"/>
              <a:cs typeface="Calibri"/>
            </a:endParaRPr>
          </a:p>
          <a:p>
            <a:pPr>
              <a:lnSpc>
                <a:spcPct val="90000"/>
              </a:lnSpc>
            </a:pPr>
            <a:endParaRPr lang="en-US" sz="1700">
              <a:ea typeface="Calibri"/>
              <a:cs typeface="Calibri"/>
            </a:endParaRPr>
          </a:p>
        </p:txBody>
      </p:sp>
      <p:pic>
        <p:nvPicPr>
          <p:cNvPr id="5" name="Picture 4" descr="A diagram of a program&#10;&#10;AI-generated content may be incorrect.">
            <a:extLst>
              <a:ext uri="{FF2B5EF4-FFF2-40B4-BE49-F238E27FC236}">
                <a16:creationId xmlns:a16="http://schemas.microsoft.com/office/drawing/2014/main" id="{7464D251-DE27-93E8-D0AD-F36B7CBDB31D}"/>
              </a:ext>
            </a:extLst>
          </p:cNvPr>
          <p:cNvPicPr>
            <a:picLocks noChangeAspect="1"/>
          </p:cNvPicPr>
          <p:nvPr/>
        </p:nvPicPr>
        <p:blipFill>
          <a:blip r:embed="rId2"/>
          <a:stretch>
            <a:fillRect/>
          </a:stretch>
        </p:blipFill>
        <p:spPr>
          <a:xfrm>
            <a:off x="5160459" y="837006"/>
            <a:ext cx="3553239" cy="5206209"/>
          </a:xfrm>
          <a:prstGeom prst="rect">
            <a:avLst/>
          </a:prstGeom>
        </p:spPr>
      </p:pic>
      <p:sp>
        <p:nvSpPr>
          <p:cNvPr id="4" name="TextBox 3">
            <a:extLst>
              <a:ext uri="{FF2B5EF4-FFF2-40B4-BE49-F238E27FC236}">
                <a16:creationId xmlns:a16="http://schemas.microsoft.com/office/drawing/2014/main" id="{C42E46E0-9BD7-4F76-12DF-08DCEEAA7439}"/>
              </a:ext>
            </a:extLst>
          </p:cNvPr>
          <p:cNvSpPr txBox="1"/>
          <p:nvPr/>
        </p:nvSpPr>
        <p:spPr>
          <a:xfrm>
            <a:off x="455817" y="6123338"/>
            <a:ext cx="732430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200" b="1">
                <a:solidFill>
                  <a:srgbClr val="0E0E0E"/>
                </a:solidFill>
                <a:latin typeface="Helvetica Neue"/>
                <a:ea typeface="Calibri"/>
                <a:cs typeface="Calibri"/>
              </a:rPr>
              <a:t>* </a:t>
            </a:r>
            <a:r>
              <a:rPr lang="en-US" sz="1200">
                <a:solidFill>
                  <a:srgbClr val="0E0E0E"/>
                </a:solidFill>
                <a:latin typeface="Arial"/>
                <a:ea typeface="Calibri"/>
                <a:cs typeface="Calibri"/>
              </a:rPr>
              <a:t>Vaswani et al., 2017 - </a:t>
            </a:r>
            <a:r>
              <a:rPr lang="en-US" sz="1200" i="1">
                <a:solidFill>
                  <a:srgbClr val="0E0E0E"/>
                </a:solidFill>
                <a:latin typeface="Arial"/>
                <a:ea typeface="Calibri"/>
                <a:cs typeface="Calibri"/>
              </a:rPr>
              <a:t>Attention</a:t>
            </a:r>
            <a:r>
              <a:rPr lang="en-US" sz="1200" i="1">
                <a:solidFill>
                  <a:srgbClr val="0E0E0E"/>
                </a:solidFill>
                <a:latin typeface="Arial"/>
                <a:ea typeface="+mn-lt"/>
                <a:cs typeface="+mn-lt"/>
              </a:rPr>
              <a:t> is All You Need, </a:t>
            </a:r>
            <a:r>
              <a:rPr lang="en-US" sz="1200">
                <a:solidFill>
                  <a:srgbClr val="0E0E0E"/>
                </a:solidFill>
                <a:latin typeface="Arial"/>
                <a:ea typeface="+mn-lt"/>
                <a:cs typeface="+mn-lt"/>
              </a:rPr>
              <a:t>Google Research &amp; Google Brain, </a:t>
            </a:r>
            <a:r>
              <a:rPr lang="en-US" sz="1200">
                <a:solidFill>
                  <a:srgbClr val="0E0E0E"/>
                </a:solidFill>
                <a:latin typeface="Arial"/>
                <a:ea typeface="+mn-lt"/>
                <a:cs typeface="+mn-lt"/>
                <a:hlinkClick r:id="rId3"/>
              </a:rPr>
              <a:t>arXiv:1706.03762</a:t>
            </a:r>
            <a:endParaRPr lang="en-US" sz="1200">
              <a:latin typeface="Arial"/>
              <a:ea typeface="Calibri"/>
              <a:cs typeface="Calibri"/>
            </a:endParaRPr>
          </a:p>
        </p:txBody>
      </p:sp>
    </p:spTree>
    <p:extLst>
      <p:ext uri="{BB962C8B-B14F-4D97-AF65-F5344CB8AC3E}">
        <p14:creationId xmlns:p14="http://schemas.microsoft.com/office/powerpoint/2010/main" val="2681889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B34B25-BDB1-9CD6-BFF9-F56AF28B179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54CAA1-6072-79AA-6351-55A431C78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F99B4A4-6F41-8ACF-25CF-38EDB4E69C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E74026-E4F5-066E-7DE0-037BCE403298}"/>
              </a:ext>
            </a:extLst>
          </p:cNvPr>
          <p:cNvSpPr>
            <a:spLocks noGrp="1"/>
          </p:cNvSpPr>
          <p:nvPr>
            <p:ph type="title"/>
          </p:nvPr>
        </p:nvSpPr>
        <p:spPr>
          <a:xfrm>
            <a:off x="892535" y="-165652"/>
            <a:ext cx="3588597" cy="1330840"/>
          </a:xfrm>
        </p:spPr>
        <p:txBody>
          <a:bodyPr>
            <a:normAutofit/>
          </a:bodyPr>
          <a:lstStyle/>
          <a:p>
            <a:pPr>
              <a:lnSpc>
                <a:spcPct val="90000"/>
              </a:lnSpc>
            </a:pPr>
            <a:r>
              <a:rPr lang="en-US" sz="2000" b="1">
                <a:ea typeface="Calibri"/>
                <a:cs typeface="Calibri"/>
              </a:rPr>
              <a:t>Core Concepts in LLM Inference</a:t>
            </a:r>
            <a:endParaRPr lang="en-US" dirty="0"/>
          </a:p>
        </p:txBody>
      </p:sp>
      <p:sp>
        <p:nvSpPr>
          <p:cNvPr id="3" name="Content Placeholder 2">
            <a:extLst>
              <a:ext uri="{FF2B5EF4-FFF2-40B4-BE49-F238E27FC236}">
                <a16:creationId xmlns:a16="http://schemas.microsoft.com/office/drawing/2014/main" id="{6A156AF9-07C1-FBC1-179D-8B49737512E7}"/>
              </a:ext>
            </a:extLst>
          </p:cNvPr>
          <p:cNvSpPr>
            <a:spLocks noGrp="1"/>
          </p:cNvSpPr>
          <p:nvPr>
            <p:ph idx="1"/>
          </p:nvPr>
        </p:nvSpPr>
        <p:spPr>
          <a:xfrm>
            <a:off x="1706" y="287629"/>
            <a:ext cx="5740171" cy="5992315"/>
          </a:xfrm>
        </p:spPr>
        <p:txBody>
          <a:bodyPr vert="horz" lIns="91440" tIns="45720" rIns="91440" bIns="45720" rtlCol="0" anchor="t">
            <a:noAutofit/>
          </a:bodyPr>
          <a:lstStyle/>
          <a:p>
            <a:pPr marL="0" indent="0">
              <a:buNone/>
            </a:pPr>
            <a:endParaRPr lang="en-US" sz="1400" b="1">
              <a:ea typeface="Calibri"/>
              <a:cs typeface="Calibri"/>
            </a:endParaRPr>
          </a:p>
          <a:p>
            <a:r>
              <a:rPr lang="en-US" sz="1400" b="1">
                <a:ea typeface="+mn-lt"/>
                <a:cs typeface="+mn-lt"/>
              </a:rPr>
              <a:t>Tokenization</a:t>
            </a:r>
            <a:endParaRPr lang="en-US" sz="1400">
              <a:ea typeface="Calibri"/>
              <a:cs typeface="Calibri"/>
            </a:endParaRPr>
          </a:p>
          <a:p>
            <a:pPr lvl="1">
              <a:buFont typeface="Arial"/>
              <a:buChar char="•"/>
            </a:pPr>
            <a:r>
              <a:rPr lang="en-US" sz="1400">
                <a:ea typeface="+mn-lt"/>
                <a:cs typeface="+mn-lt"/>
              </a:rPr>
              <a:t>Converts raw input text into discrete units (tokens) using </a:t>
            </a:r>
            <a:r>
              <a:rPr lang="en-US" sz="1400" err="1">
                <a:ea typeface="+mn-lt"/>
                <a:cs typeface="+mn-lt"/>
              </a:rPr>
              <a:t>subword</a:t>
            </a:r>
            <a:r>
              <a:rPr lang="en-US" sz="1400">
                <a:ea typeface="+mn-lt"/>
                <a:cs typeface="+mn-lt"/>
              </a:rPr>
              <a:t> or byte-pair encoding (BPE).</a:t>
            </a:r>
            <a:endParaRPr lang="en-US" sz="1400">
              <a:ea typeface="Calibri"/>
              <a:cs typeface="Calibri"/>
            </a:endParaRPr>
          </a:p>
          <a:p>
            <a:pPr lvl="1">
              <a:buFont typeface="Arial"/>
              <a:buChar char="•"/>
            </a:pPr>
            <a:r>
              <a:rPr lang="en-US" sz="1400">
                <a:ea typeface="+mn-lt"/>
                <a:cs typeface="+mn-lt"/>
              </a:rPr>
              <a:t>Example: “transformers are cool” → ["transform", "</a:t>
            </a:r>
            <a:r>
              <a:rPr lang="en-US" sz="1400" err="1">
                <a:ea typeface="+mn-lt"/>
                <a:cs typeface="+mn-lt"/>
              </a:rPr>
              <a:t>ers</a:t>
            </a:r>
            <a:r>
              <a:rPr lang="en-US" sz="1400">
                <a:ea typeface="+mn-lt"/>
                <a:cs typeface="+mn-lt"/>
              </a:rPr>
              <a:t>", "are", "cool"].</a:t>
            </a:r>
            <a:br>
              <a:rPr lang="en-US" sz="1400">
                <a:ea typeface="+mn-lt"/>
                <a:cs typeface="+mn-lt"/>
              </a:rPr>
            </a:br>
            <a:endParaRPr lang="en-US" sz="1400">
              <a:ea typeface="Calibri"/>
              <a:cs typeface="Calibri"/>
            </a:endParaRPr>
          </a:p>
          <a:p>
            <a:r>
              <a:rPr lang="en-US" sz="1400" b="1">
                <a:ea typeface="+mn-lt"/>
                <a:cs typeface="+mn-lt"/>
              </a:rPr>
              <a:t>Embeddings: </a:t>
            </a:r>
            <a:r>
              <a:rPr lang="en-US" sz="1400">
                <a:ea typeface="+mn-lt"/>
                <a:cs typeface="+mn-lt"/>
              </a:rPr>
              <a:t>Embeddings are dense vector representations of text that capture semantic meaning, enabling efficient similarity search and comparison in high-dimensional space.</a:t>
            </a:r>
            <a:br>
              <a:rPr lang="en-US" sz="1400"/>
            </a:br>
            <a:endParaRPr lang="en-US" sz="1400">
              <a:ea typeface="+mn-lt"/>
              <a:cs typeface="+mn-lt"/>
            </a:endParaRPr>
          </a:p>
          <a:p>
            <a:r>
              <a:rPr lang="en-US" sz="1400" b="1">
                <a:ea typeface="+mn-lt"/>
                <a:cs typeface="+mn-lt"/>
              </a:rPr>
              <a:t>Autoregressive Decoding</a:t>
            </a:r>
            <a:endParaRPr lang="en-US" sz="1400">
              <a:ea typeface="Calibri"/>
              <a:cs typeface="Calibri"/>
            </a:endParaRPr>
          </a:p>
          <a:p>
            <a:pPr lvl="1">
              <a:buFont typeface="Arial"/>
              <a:buChar char="•"/>
            </a:pPr>
            <a:r>
              <a:rPr lang="en-US" sz="1400">
                <a:ea typeface="+mn-lt"/>
                <a:cs typeface="+mn-lt"/>
              </a:rPr>
              <a:t>Generates text one token at a time.</a:t>
            </a:r>
            <a:endParaRPr lang="en-US" sz="1400">
              <a:ea typeface="Calibri"/>
              <a:cs typeface="Calibri"/>
            </a:endParaRPr>
          </a:p>
          <a:p>
            <a:pPr lvl="1">
              <a:buFont typeface="Arial"/>
              <a:buChar char="•"/>
            </a:pPr>
            <a:r>
              <a:rPr lang="en-US" sz="1400">
                <a:ea typeface="+mn-lt"/>
                <a:cs typeface="+mn-lt"/>
              </a:rPr>
              <a:t>Each new token is predicted based on all previously generated tokens.</a:t>
            </a:r>
            <a:endParaRPr lang="en-US" sz="1400">
              <a:ea typeface="Calibri"/>
              <a:cs typeface="Calibri"/>
            </a:endParaRPr>
          </a:p>
          <a:p>
            <a:pPr lvl="1">
              <a:buFont typeface="Arial"/>
              <a:buChar char="•"/>
            </a:pPr>
            <a:r>
              <a:rPr lang="en-US" sz="1400">
                <a:ea typeface="+mn-lt"/>
                <a:cs typeface="+mn-lt"/>
              </a:rPr>
              <a:t>Common in decoder-only models like GPT and </a:t>
            </a:r>
            <a:r>
              <a:rPr lang="en-US" sz="1400" err="1">
                <a:ea typeface="+mn-lt"/>
                <a:cs typeface="+mn-lt"/>
              </a:rPr>
              <a:t>LLaMA</a:t>
            </a:r>
            <a:r>
              <a:rPr lang="en-US" sz="1400">
                <a:ea typeface="+mn-lt"/>
                <a:cs typeface="+mn-lt"/>
              </a:rPr>
              <a:t>.</a:t>
            </a:r>
            <a:br>
              <a:rPr lang="en-US" sz="1400">
                <a:ea typeface="+mn-lt"/>
                <a:cs typeface="+mn-lt"/>
              </a:rPr>
            </a:br>
            <a:endParaRPr lang="en-US" sz="1400">
              <a:ea typeface="+mn-lt"/>
              <a:cs typeface="+mn-lt"/>
            </a:endParaRPr>
          </a:p>
          <a:p>
            <a:r>
              <a:rPr lang="en-US" sz="1400" b="1">
                <a:ea typeface="+mn-lt"/>
                <a:cs typeface="+mn-lt"/>
              </a:rPr>
              <a:t>Sampling</a:t>
            </a:r>
            <a:endParaRPr lang="en-US" sz="1400">
              <a:ea typeface="+mn-lt"/>
              <a:cs typeface="+mn-lt"/>
            </a:endParaRPr>
          </a:p>
          <a:p>
            <a:pPr lvl="1">
              <a:buFont typeface="Arial"/>
              <a:buChar char="•"/>
            </a:pPr>
            <a:r>
              <a:rPr lang="en-US" sz="1400">
                <a:ea typeface="+mn-lt"/>
                <a:cs typeface="+mn-lt"/>
              </a:rPr>
              <a:t>The LLM outputs a probability distribution</a:t>
            </a:r>
            <a:endParaRPr lang="en-US" sz="1400">
              <a:ea typeface="Calibri"/>
              <a:cs typeface="Calibri"/>
            </a:endParaRPr>
          </a:p>
          <a:p>
            <a:pPr lvl="1">
              <a:buFont typeface="Arial"/>
              <a:buChar char="•"/>
            </a:pPr>
            <a:r>
              <a:rPr lang="en-US" sz="1400">
                <a:ea typeface="+mn-lt"/>
                <a:cs typeface="+mn-lt"/>
              </a:rPr>
              <a:t>A sampler samples an output token from the distribution</a:t>
            </a:r>
          </a:p>
          <a:p>
            <a:endParaRPr lang="en-US" sz="1400" b="1">
              <a:ea typeface="+mn-lt"/>
              <a:cs typeface="+mn-lt"/>
            </a:endParaRPr>
          </a:p>
          <a:p>
            <a:r>
              <a:rPr lang="en-US" sz="1400" b="1">
                <a:ea typeface="+mn-lt"/>
                <a:cs typeface="+mn-lt"/>
              </a:rPr>
              <a:t>KV Cache (Key-Value Cache)</a:t>
            </a:r>
            <a:endParaRPr lang="en-US" sz="1400">
              <a:ea typeface="Calibri"/>
              <a:cs typeface="Calibri"/>
            </a:endParaRPr>
          </a:p>
          <a:p>
            <a:pPr lvl="1">
              <a:buFont typeface="Arial"/>
              <a:buChar char="•"/>
            </a:pPr>
            <a:r>
              <a:rPr lang="en-US" sz="1400">
                <a:ea typeface="+mn-lt"/>
                <a:cs typeface="+mn-lt"/>
              </a:rPr>
              <a:t>Caches attention keys and values for previously seen tokens.</a:t>
            </a:r>
            <a:endParaRPr lang="en-US" sz="1400">
              <a:ea typeface="Calibri"/>
              <a:cs typeface="Calibri"/>
            </a:endParaRPr>
          </a:p>
          <a:p>
            <a:pPr lvl="1">
              <a:buFont typeface="Arial"/>
              <a:buChar char="•"/>
            </a:pPr>
            <a:r>
              <a:rPr lang="en-US" sz="1400">
                <a:ea typeface="+mn-lt"/>
                <a:cs typeface="+mn-lt"/>
              </a:rPr>
              <a:t>Prevents re-computation during each decoding step, significantly boosting speed and reducing memory usage.</a:t>
            </a:r>
            <a:endParaRPr lang="en-US" sz="1400">
              <a:ea typeface="Calibri"/>
              <a:cs typeface="Calibri"/>
            </a:endParaRPr>
          </a:p>
          <a:p>
            <a:pPr lvl="1">
              <a:buChar char="•"/>
            </a:pPr>
            <a:endParaRPr lang="en-US" sz="1400">
              <a:ea typeface="+mn-lt"/>
              <a:cs typeface="+mn-lt"/>
            </a:endParaRPr>
          </a:p>
        </p:txBody>
      </p:sp>
      <p:pic>
        <p:nvPicPr>
          <p:cNvPr id="6" name="Picture 5" descr="A diagram of a flowchart&#10;&#10;AI-generated content may be incorrect.">
            <a:extLst>
              <a:ext uri="{FF2B5EF4-FFF2-40B4-BE49-F238E27FC236}">
                <a16:creationId xmlns:a16="http://schemas.microsoft.com/office/drawing/2014/main" id="{D272D07E-AEF1-4E4E-31FC-2F306D197F78}"/>
              </a:ext>
            </a:extLst>
          </p:cNvPr>
          <p:cNvPicPr>
            <a:picLocks noChangeAspect="1"/>
          </p:cNvPicPr>
          <p:nvPr/>
        </p:nvPicPr>
        <p:blipFill>
          <a:blip r:embed="rId3"/>
          <a:stretch>
            <a:fillRect/>
          </a:stretch>
        </p:blipFill>
        <p:spPr>
          <a:xfrm>
            <a:off x="5619802" y="578450"/>
            <a:ext cx="3521747" cy="1687739"/>
          </a:xfrm>
          <a:prstGeom prst="rect">
            <a:avLst/>
          </a:prstGeom>
        </p:spPr>
      </p:pic>
      <p:pic>
        <p:nvPicPr>
          <p:cNvPr id="7" name="Picture 6" descr="A diagram of a person and person&#10;&#10;AI-generated content may be incorrect.">
            <a:extLst>
              <a:ext uri="{FF2B5EF4-FFF2-40B4-BE49-F238E27FC236}">
                <a16:creationId xmlns:a16="http://schemas.microsoft.com/office/drawing/2014/main" id="{24D34177-6E7C-19AC-79F6-3FB7DEEBA388}"/>
              </a:ext>
            </a:extLst>
          </p:cNvPr>
          <p:cNvPicPr>
            <a:picLocks noChangeAspect="1"/>
          </p:cNvPicPr>
          <p:nvPr/>
        </p:nvPicPr>
        <p:blipFill>
          <a:blip r:embed="rId4"/>
          <a:stretch>
            <a:fillRect/>
          </a:stretch>
        </p:blipFill>
        <p:spPr>
          <a:xfrm>
            <a:off x="5997644" y="3355700"/>
            <a:ext cx="2804079" cy="2343151"/>
          </a:xfrm>
          <a:prstGeom prst="rect">
            <a:avLst/>
          </a:prstGeom>
        </p:spPr>
      </p:pic>
      <p:sp>
        <p:nvSpPr>
          <p:cNvPr id="8" name="TextBox 7">
            <a:extLst>
              <a:ext uri="{FF2B5EF4-FFF2-40B4-BE49-F238E27FC236}">
                <a16:creationId xmlns:a16="http://schemas.microsoft.com/office/drawing/2014/main" id="{0FB522F2-6543-A954-7178-DF555A09F75C}"/>
              </a:ext>
            </a:extLst>
          </p:cNvPr>
          <p:cNvSpPr txBox="1"/>
          <p:nvPr/>
        </p:nvSpPr>
        <p:spPr>
          <a:xfrm>
            <a:off x="5616247" y="2267122"/>
            <a:ext cx="352644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Auto regressive decoding</a:t>
            </a:r>
            <a:endParaRPr lang="en-US" sz="1400"/>
          </a:p>
        </p:txBody>
      </p:sp>
      <p:sp>
        <p:nvSpPr>
          <p:cNvPr id="9" name="TextBox 8">
            <a:extLst>
              <a:ext uri="{FF2B5EF4-FFF2-40B4-BE49-F238E27FC236}">
                <a16:creationId xmlns:a16="http://schemas.microsoft.com/office/drawing/2014/main" id="{2E720F0B-75F7-F473-1B90-8680B8D56E79}"/>
              </a:ext>
            </a:extLst>
          </p:cNvPr>
          <p:cNvSpPr txBox="1"/>
          <p:nvPr/>
        </p:nvSpPr>
        <p:spPr>
          <a:xfrm>
            <a:off x="5999371" y="5702588"/>
            <a:ext cx="279784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Calibri"/>
                <a:cs typeface="Calibri"/>
              </a:rPr>
              <a:t>Embeddings visualization</a:t>
            </a:r>
            <a:endParaRPr lang="en-US" sz="1400"/>
          </a:p>
        </p:txBody>
      </p:sp>
      <p:sp>
        <p:nvSpPr>
          <p:cNvPr id="13" name="TextBox 12">
            <a:extLst>
              <a:ext uri="{FF2B5EF4-FFF2-40B4-BE49-F238E27FC236}">
                <a16:creationId xmlns:a16="http://schemas.microsoft.com/office/drawing/2014/main" id="{247A312A-F0CC-4B6F-0D3F-09B0EBCC0EB0}"/>
              </a:ext>
            </a:extLst>
          </p:cNvPr>
          <p:cNvSpPr txBox="1"/>
          <p:nvPr/>
        </p:nvSpPr>
        <p:spPr>
          <a:xfrm>
            <a:off x="318055" y="6589646"/>
            <a:ext cx="757361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ea typeface="+mn-lt"/>
                <a:cs typeface="+mn-lt"/>
              </a:rPr>
              <a:t>Image credits: </a:t>
            </a:r>
            <a:r>
              <a:rPr lang="en-US" sz="1100">
                <a:ea typeface="+mn-lt"/>
                <a:cs typeface="+mn-lt"/>
                <a:hlinkClick r:id="rId5"/>
              </a:rPr>
              <a:t>embeddings visualization</a:t>
            </a:r>
            <a:r>
              <a:rPr lang="en-US" sz="1100">
                <a:ea typeface="+mn-lt"/>
                <a:cs typeface="+mn-lt"/>
              </a:rPr>
              <a:t>, </a:t>
            </a:r>
            <a:r>
              <a:rPr lang="en-US" sz="1100">
                <a:ea typeface="+mn-lt"/>
                <a:cs typeface="+mn-lt"/>
                <a:hlinkClick r:id="rId6"/>
              </a:rPr>
              <a:t>auto-regressive decoding visualization</a:t>
            </a:r>
            <a:endParaRPr lang="en-US" sz="1100">
              <a:ea typeface="+mn-lt"/>
              <a:cs typeface="+mn-lt"/>
            </a:endParaRPr>
          </a:p>
          <a:p>
            <a:endParaRPr lang="en-US" sz="1100">
              <a:ea typeface="Calibri"/>
              <a:cs typeface="Calibri"/>
            </a:endParaRPr>
          </a:p>
        </p:txBody>
      </p:sp>
    </p:spTree>
    <p:extLst>
      <p:ext uri="{BB962C8B-B14F-4D97-AF65-F5344CB8AC3E}">
        <p14:creationId xmlns:p14="http://schemas.microsoft.com/office/powerpoint/2010/main" val="1635067597"/>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3F573-0E14-4B63-DE33-6E9E66BA308D}"/>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FAA987-DB57-5271-4645-A68C17CB0863}"/>
              </a:ext>
            </a:extLst>
          </p:cNvPr>
          <p:cNvSpPr>
            <a:spLocks noGrp="1"/>
          </p:cNvSpPr>
          <p:nvPr>
            <p:ph type="title"/>
          </p:nvPr>
        </p:nvSpPr>
        <p:spPr>
          <a:xfrm>
            <a:off x="852775" y="609601"/>
            <a:ext cx="7044316" cy="1330841"/>
          </a:xfrm>
        </p:spPr>
        <p:txBody>
          <a:bodyPr>
            <a:normAutofit/>
          </a:bodyPr>
          <a:lstStyle/>
          <a:p>
            <a:r>
              <a:rPr lang="en-US" b="1">
                <a:ea typeface="Calibri"/>
                <a:cs typeface="Calibri"/>
              </a:rPr>
              <a:t>Apple Neural Engine</a:t>
            </a:r>
            <a:endParaRPr lang="en-US"/>
          </a:p>
        </p:txBody>
      </p:sp>
      <p:sp>
        <p:nvSpPr>
          <p:cNvPr id="3" name="Content Placeholder 2">
            <a:extLst>
              <a:ext uri="{FF2B5EF4-FFF2-40B4-BE49-F238E27FC236}">
                <a16:creationId xmlns:a16="http://schemas.microsoft.com/office/drawing/2014/main" id="{099239FC-50B0-AD21-A64E-1343B8AE7EFC}"/>
              </a:ext>
            </a:extLst>
          </p:cNvPr>
          <p:cNvSpPr>
            <a:spLocks noGrp="1"/>
          </p:cNvSpPr>
          <p:nvPr>
            <p:ph idx="1"/>
          </p:nvPr>
        </p:nvSpPr>
        <p:spPr>
          <a:xfrm>
            <a:off x="852778" y="2198365"/>
            <a:ext cx="3719225" cy="3917773"/>
          </a:xfrm>
        </p:spPr>
        <p:txBody>
          <a:bodyPr vert="horz" lIns="91440" tIns="45720" rIns="91440" bIns="45720" rtlCol="0" anchor="t">
            <a:normAutofit/>
          </a:bodyPr>
          <a:lstStyle/>
          <a:p>
            <a:r>
              <a:rPr lang="en-US" sz="1700" b="1">
                <a:ea typeface="+mn-lt"/>
                <a:cs typeface="+mn-lt"/>
              </a:rPr>
              <a:t>Apple Neural Engine (ANE)</a:t>
            </a:r>
            <a:r>
              <a:rPr lang="en-US" sz="1700">
                <a:ea typeface="+mn-lt"/>
                <a:cs typeface="+mn-lt"/>
              </a:rPr>
              <a:t> is a dedicated NPU in Apple silicon designed for efficient, low-power execution of machine learning tasks like matrix multiplications and convolutions.</a:t>
            </a:r>
            <a:endParaRPr lang="en-US" sz="1700"/>
          </a:p>
          <a:p>
            <a:r>
              <a:rPr lang="en-US" sz="1700">
                <a:ea typeface="+mn-lt"/>
                <a:cs typeface="+mn-lt"/>
              </a:rPr>
              <a:t>While accessible </a:t>
            </a:r>
            <a:r>
              <a:rPr lang="en-US" sz="1700" b="1">
                <a:ea typeface="+mn-lt"/>
                <a:cs typeface="+mn-lt"/>
              </a:rPr>
              <a:t>only through CoreML</a:t>
            </a:r>
            <a:r>
              <a:rPr lang="en-US" sz="1700">
                <a:ea typeface="+mn-lt"/>
                <a:cs typeface="+mn-lt"/>
              </a:rPr>
              <a:t>, the ANE offers up to </a:t>
            </a:r>
            <a:r>
              <a:rPr lang="en-US" sz="1700" b="1">
                <a:ea typeface="+mn-lt"/>
                <a:cs typeface="+mn-lt"/>
              </a:rPr>
              <a:t>11 TOPS</a:t>
            </a:r>
            <a:r>
              <a:rPr lang="en-US" sz="1700">
                <a:ea typeface="+mn-lt"/>
                <a:cs typeface="+mn-lt"/>
              </a:rPr>
              <a:t> performance at </a:t>
            </a:r>
            <a:r>
              <a:rPr lang="en-US" sz="1700" b="1">
                <a:ea typeface="+mn-lt"/>
                <a:cs typeface="+mn-lt"/>
              </a:rPr>
              <a:t>335 MHz </a:t>
            </a:r>
            <a:r>
              <a:rPr lang="en-US" sz="1700">
                <a:ea typeface="+mn-lt"/>
                <a:cs typeface="+mn-lt"/>
              </a:rPr>
              <a:t>and is ideal for offloading parallel ML workloads, freeing CPU/GPU for other tasks *.</a:t>
            </a:r>
            <a:endParaRPr lang="en-US" sz="1700"/>
          </a:p>
          <a:p>
            <a:pPr marL="0" indent="0">
              <a:buNone/>
            </a:pPr>
            <a:endParaRPr lang="en-US" sz="1700" b="1">
              <a:ea typeface="Calibri"/>
              <a:cs typeface="Calibri"/>
            </a:endParaRPr>
          </a:p>
        </p:txBody>
      </p:sp>
      <p:pic>
        <p:nvPicPr>
          <p:cNvPr id="4" name="Picture 3">
            <a:extLst>
              <a:ext uri="{FF2B5EF4-FFF2-40B4-BE49-F238E27FC236}">
                <a16:creationId xmlns:a16="http://schemas.microsoft.com/office/drawing/2014/main" id="{41B127D9-AE5A-6AE9-2E62-80F9A00F6C24}"/>
              </a:ext>
            </a:extLst>
          </p:cNvPr>
          <p:cNvPicPr>
            <a:picLocks noChangeAspect="1"/>
          </p:cNvPicPr>
          <p:nvPr/>
        </p:nvPicPr>
        <p:blipFill>
          <a:blip r:embed="rId2"/>
          <a:stretch>
            <a:fillRect/>
          </a:stretch>
        </p:blipFill>
        <p:spPr>
          <a:xfrm>
            <a:off x="5039528" y="2276164"/>
            <a:ext cx="3591379" cy="3573421"/>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11F644C-A2F7-7BDF-1252-7125FDB7C4B4}"/>
              </a:ext>
            </a:extLst>
          </p:cNvPr>
          <p:cNvSpPr txBox="1"/>
          <p:nvPr/>
        </p:nvSpPr>
        <p:spPr>
          <a:xfrm>
            <a:off x="725558" y="6351106"/>
            <a:ext cx="81003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 machinelearning.apple.com/research/neural-engine-transformers</a:t>
            </a:r>
            <a:endParaRPr lang="en-US" sz="1400">
              <a:ea typeface="Calibri"/>
              <a:cs typeface="Calibri"/>
            </a:endParaRPr>
          </a:p>
        </p:txBody>
      </p:sp>
    </p:spTree>
    <p:extLst>
      <p:ext uri="{BB962C8B-B14F-4D97-AF65-F5344CB8AC3E}">
        <p14:creationId xmlns:p14="http://schemas.microsoft.com/office/powerpoint/2010/main" val="4291959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3DFD5B-D13C-437B-5111-C5B795F7BDF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09698E6-AC49-1529-D49A-A5417AB05F1C}"/>
              </a:ext>
            </a:extLst>
          </p:cNvPr>
          <p:cNvSpPr>
            <a:spLocks noGrp="1"/>
          </p:cNvSpPr>
          <p:nvPr>
            <p:ph type="title"/>
          </p:nvPr>
        </p:nvSpPr>
        <p:spPr>
          <a:xfrm>
            <a:off x="852776" y="609603"/>
            <a:ext cx="5160771" cy="1322887"/>
          </a:xfrm>
        </p:spPr>
        <p:txBody>
          <a:bodyPr>
            <a:normAutofit/>
          </a:bodyPr>
          <a:lstStyle/>
          <a:p>
            <a:r>
              <a:rPr lang="en-US" b="1" dirty="0" err="1">
                <a:ea typeface="Calibri"/>
                <a:cs typeface="Calibri"/>
              </a:rPr>
              <a:t>Tinygrad</a:t>
            </a:r>
            <a:r>
              <a:rPr lang="en-US" b="1" dirty="0">
                <a:ea typeface="Calibri"/>
                <a:cs typeface="Calibri"/>
              </a:rPr>
              <a:t> Project</a:t>
            </a:r>
          </a:p>
        </p:txBody>
      </p:sp>
      <p:sp>
        <p:nvSpPr>
          <p:cNvPr id="3" name="Content Placeholder 2">
            <a:extLst>
              <a:ext uri="{FF2B5EF4-FFF2-40B4-BE49-F238E27FC236}">
                <a16:creationId xmlns:a16="http://schemas.microsoft.com/office/drawing/2014/main" id="{44160BEE-8D69-2E99-F6ED-688D18038A7D}"/>
              </a:ext>
            </a:extLst>
          </p:cNvPr>
          <p:cNvSpPr>
            <a:spLocks noGrp="1"/>
          </p:cNvSpPr>
          <p:nvPr>
            <p:ph idx="1"/>
          </p:nvPr>
        </p:nvSpPr>
        <p:spPr>
          <a:xfrm>
            <a:off x="852779" y="2194106"/>
            <a:ext cx="4930463" cy="3908585"/>
          </a:xfrm>
        </p:spPr>
        <p:txBody>
          <a:bodyPr vert="horz" lIns="91440" tIns="45720" rIns="91440" bIns="45720" rtlCol="0">
            <a:normAutofit/>
          </a:bodyPr>
          <a:lstStyle/>
          <a:p>
            <a:r>
              <a:rPr lang="en-US" sz="1700" b="1">
                <a:ea typeface="+mn-lt"/>
                <a:cs typeface="+mn-lt"/>
              </a:rPr>
              <a:t>tinygrad</a:t>
            </a:r>
            <a:r>
              <a:rPr lang="en-US" sz="1700">
                <a:ea typeface="+mn-lt"/>
                <a:cs typeface="+mn-lt"/>
              </a:rPr>
              <a:t> is a minimalist machine learning framework often used for educational and low-level system research</a:t>
            </a:r>
          </a:p>
          <a:p>
            <a:r>
              <a:rPr lang="en-US" sz="1700">
                <a:ea typeface="+mn-lt"/>
                <a:cs typeface="+mn-lt"/>
              </a:rPr>
              <a:t>Made reverse engineering efforts to unlock low-level access to Apple’s Neural Engine (ANE), which is typically restricted via CoreML APIs only.</a:t>
            </a:r>
            <a:endParaRPr lang="en-US" sz="1700"/>
          </a:p>
          <a:p>
            <a:r>
              <a:rPr lang="en-US" sz="1700">
                <a:ea typeface="+mn-lt"/>
                <a:cs typeface="+mn-lt"/>
              </a:rPr>
              <a:t>It shed light on Apple’s proprietary hwx file format and the execution pipeline used to dispatch ML workloads to the ANE.</a:t>
            </a:r>
            <a:endParaRPr lang="en-US" sz="1700"/>
          </a:p>
          <a:p>
            <a:r>
              <a:rPr lang="en-US" sz="1700">
                <a:ea typeface="+mn-lt"/>
                <a:cs typeface="+mn-lt"/>
              </a:rPr>
              <a:t>This project derives inspiration from tinygrad's unconventional use of CoreML</a:t>
            </a:r>
            <a:endParaRPr lang="en-US" sz="1700">
              <a:ea typeface="Calibri"/>
              <a:cs typeface="Calibri"/>
            </a:endParaRPr>
          </a:p>
        </p:txBody>
      </p:sp>
      <p:pic>
        <p:nvPicPr>
          <p:cNvPr id="6" name="Picture 5" descr="A black and white logo&#10;&#10;AI-generated content may be incorrect.">
            <a:extLst>
              <a:ext uri="{FF2B5EF4-FFF2-40B4-BE49-F238E27FC236}">
                <a16:creationId xmlns:a16="http://schemas.microsoft.com/office/drawing/2014/main" id="{ACF9E824-EBFA-8317-C02C-3860F5BB4C72}"/>
              </a:ext>
            </a:extLst>
          </p:cNvPr>
          <p:cNvPicPr>
            <a:picLocks noChangeAspect="1"/>
          </p:cNvPicPr>
          <p:nvPr/>
        </p:nvPicPr>
        <p:blipFill>
          <a:blip r:embed="rId2"/>
          <a:stretch>
            <a:fillRect/>
          </a:stretch>
        </p:blipFill>
        <p:spPr>
          <a:xfrm>
            <a:off x="6596987" y="2966790"/>
            <a:ext cx="2180231" cy="953851"/>
          </a:xfrm>
          <a:prstGeom prst="rect">
            <a:avLst/>
          </a:prstGeom>
        </p:spPr>
      </p:pic>
      <p:sp>
        <p:nvSpPr>
          <p:cNvPr id="5" name="TextBox 4">
            <a:extLst>
              <a:ext uri="{FF2B5EF4-FFF2-40B4-BE49-F238E27FC236}">
                <a16:creationId xmlns:a16="http://schemas.microsoft.com/office/drawing/2014/main" id="{F915CB17-C952-5E6C-9C37-EB2118007885}"/>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github.com/tinygrad/tinygrad</a:t>
            </a:r>
            <a:endParaRPr lang="en-US" sz="1400">
              <a:ea typeface="Calibri"/>
              <a:cs typeface="Calibri"/>
            </a:endParaRPr>
          </a:p>
        </p:txBody>
      </p:sp>
    </p:spTree>
    <p:extLst>
      <p:ext uri="{BB962C8B-B14F-4D97-AF65-F5344CB8AC3E}">
        <p14:creationId xmlns:p14="http://schemas.microsoft.com/office/powerpoint/2010/main" val="166684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AD0DDB-84C4-1F89-3CF9-129DC5C1B06D}"/>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9FA5343-1FEA-8471-0D08-2C9ABABA1192}"/>
              </a:ext>
            </a:extLst>
          </p:cNvPr>
          <p:cNvSpPr>
            <a:spLocks noGrp="1"/>
          </p:cNvSpPr>
          <p:nvPr>
            <p:ph type="title"/>
          </p:nvPr>
        </p:nvSpPr>
        <p:spPr>
          <a:xfrm>
            <a:off x="852775" y="609601"/>
            <a:ext cx="7044316" cy="1330841"/>
          </a:xfrm>
        </p:spPr>
        <p:txBody>
          <a:bodyPr>
            <a:normAutofit/>
          </a:bodyPr>
          <a:lstStyle/>
          <a:p>
            <a:pPr>
              <a:lnSpc>
                <a:spcPct val="90000"/>
              </a:lnSpc>
            </a:pPr>
            <a:r>
              <a:rPr lang="en-US" b="1" dirty="0">
                <a:ea typeface="Calibri"/>
                <a:cs typeface="Calibri"/>
              </a:rPr>
              <a:t>Retrieval Augmented Generation (RAG)</a:t>
            </a:r>
            <a:endParaRPr lang="en-US"/>
          </a:p>
        </p:txBody>
      </p:sp>
      <p:sp>
        <p:nvSpPr>
          <p:cNvPr id="3" name="Content Placeholder 2">
            <a:extLst>
              <a:ext uri="{FF2B5EF4-FFF2-40B4-BE49-F238E27FC236}">
                <a16:creationId xmlns:a16="http://schemas.microsoft.com/office/drawing/2014/main" id="{E02B11AC-04DD-D78E-7EC1-1C046FA9245E}"/>
              </a:ext>
            </a:extLst>
          </p:cNvPr>
          <p:cNvSpPr>
            <a:spLocks noGrp="1"/>
          </p:cNvSpPr>
          <p:nvPr>
            <p:ph idx="1"/>
          </p:nvPr>
        </p:nvSpPr>
        <p:spPr>
          <a:xfrm>
            <a:off x="653125" y="2068593"/>
            <a:ext cx="4378072" cy="4376969"/>
          </a:xfrm>
        </p:spPr>
        <p:txBody>
          <a:bodyPr vert="horz" lIns="91440" tIns="45720" rIns="91440" bIns="45720" rtlCol="0" anchor="t">
            <a:noAutofit/>
          </a:bodyPr>
          <a:lstStyle/>
          <a:p>
            <a:pPr marL="0" indent="0">
              <a:lnSpc>
                <a:spcPct val="90000"/>
              </a:lnSpc>
              <a:buNone/>
            </a:pPr>
            <a:r>
              <a:rPr lang="en-US" sz="1400" b="1">
                <a:ea typeface="Calibri"/>
                <a:cs typeface="Calibri"/>
              </a:rPr>
              <a:t>What is RAG?</a:t>
            </a:r>
          </a:p>
          <a:p>
            <a:pPr marL="0" indent="0">
              <a:lnSpc>
                <a:spcPct val="90000"/>
              </a:lnSpc>
              <a:buNone/>
            </a:pPr>
            <a:r>
              <a:rPr lang="en-US" sz="1400">
                <a:ea typeface="+mn-lt"/>
                <a:cs typeface="+mn-lt"/>
              </a:rPr>
              <a:t>It is a hybrid approach that combines retrieval of relevant documents with language generation to produce more grounded, factual, and context-aware responses.</a:t>
            </a:r>
            <a:endParaRPr lang="en-US" sz="1400">
              <a:ea typeface="Calibri"/>
              <a:cs typeface="Calibri"/>
            </a:endParaRPr>
          </a:p>
          <a:p>
            <a:pPr lvl="1">
              <a:lnSpc>
                <a:spcPct val="90000"/>
              </a:lnSpc>
            </a:pPr>
            <a:r>
              <a:rPr lang="en-US" sz="1400" b="1">
                <a:ea typeface="+mn-lt"/>
                <a:cs typeface="+mn-lt"/>
              </a:rPr>
              <a:t>Embedding: </a:t>
            </a:r>
            <a:r>
              <a:rPr lang="en-US" sz="1400">
                <a:ea typeface="+mn-lt"/>
                <a:cs typeface="+mn-lt"/>
              </a:rPr>
              <a:t>Index the source documents by converting them to embedding vectors</a:t>
            </a:r>
          </a:p>
          <a:p>
            <a:pPr lvl="1">
              <a:lnSpc>
                <a:spcPct val="90000"/>
              </a:lnSpc>
            </a:pPr>
            <a:r>
              <a:rPr lang="en-US" sz="1400" b="1">
                <a:ea typeface="+mn-lt"/>
                <a:cs typeface="+mn-lt"/>
              </a:rPr>
              <a:t>Retrieval:</a:t>
            </a:r>
            <a:r>
              <a:rPr lang="en-US" sz="1400">
                <a:ea typeface="+mn-lt"/>
                <a:cs typeface="+mn-lt"/>
              </a:rPr>
              <a:t> Searches a knowledge base or document corpus for passages relevant to the input query.</a:t>
            </a:r>
          </a:p>
          <a:p>
            <a:pPr lvl="1">
              <a:lnSpc>
                <a:spcPct val="90000"/>
              </a:lnSpc>
            </a:pPr>
            <a:r>
              <a:rPr lang="en-US" sz="1400" b="1">
                <a:ea typeface="+mn-lt"/>
                <a:cs typeface="+mn-lt"/>
              </a:rPr>
              <a:t>Generation:</a:t>
            </a:r>
            <a:r>
              <a:rPr lang="en-US" sz="1400">
                <a:ea typeface="+mn-lt"/>
                <a:cs typeface="+mn-lt"/>
              </a:rPr>
              <a:t> Uses a language model (e.g., </a:t>
            </a:r>
            <a:r>
              <a:rPr lang="en-US" sz="1400" err="1">
                <a:ea typeface="+mn-lt"/>
                <a:cs typeface="+mn-lt"/>
              </a:rPr>
              <a:t>LLaMA</a:t>
            </a:r>
            <a:r>
              <a:rPr lang="en-US" sz="1400">
                <a:ea typeface="+mn-lt"/>
                <a:cs typeface="+mn-lt"/>
              </a:rPr>
              <a:t>, GPT) to generate a response conditioned on the retrieved content.</a:t>
            </a:r>
            <a:br>
              <a:rPr lang="en-US" sz="1400">
                <a:ea typeface="+mn-lt"/>
                <a:cs typeface="+mn-lt"/>
              </a:rPr>
            </a:br>
            <a:endParaRPr lang="en-US" sz="1400">
              <a:ea typeface="Calibri"/>
              <a:cs typeface="Calibri"/>
            </a:endParaRPr>
          </a:p>
          <a:p>
            <a:pPr marL="0" indent="0">
              <a:lnSpc>
                <a:spcPct val="90000"/>
              </a:lnSpc>
              <a:buNone/>
            </a:pPr>
            <a:r>
              <a:rPr lang="en-US" sz="1400" b="1">
                <a:ea typeface="+mn-lt"/>
                <a:cs typeface="+mn-lt"/>
              </a:rPr>
              <a:t>Why Use RAG?</a:t>
            </a:r>
            <a:endParaRPr lang="en-US" sz="1400">
              <a:ea typeface="Calibri"/>
              <a:cs typeface="Calibri"/>
            </a:endParaRPr>
          </a:p>
          <a:p>
            <a:pPr>
              <a:lnSpc>
                <a:spcPct val="90000"/>
              </a:lnSpc>
            </a:pPr>
            <a:r>
              <a:rPr lang="en-US" sz="1400">
                <a:ea typeface="+mn-lt"/>
                <a:cs typeface="+mn-lt"/>
              </a:rPr>
              <a:t>Helps the language model answer based on actual documents, improving credibility, reducing hallucinations, and enabling source attribution.</a:t>
            </a:r>
          </a:p>
          <a:p>
            <a:pPr>
              <a:lnSpc>
                <a:spcPct val="90000"/>
              </a:lnSpc>
            </a:pPr>
            <a:endParaRPr lang="en-US" sz="1400">
              <a:ea typeface="Calibri"/>
              <a:cs typeface="Calibri"/>
            </a:endParaRPr>
          </a:p>
        </p:txBody>
      </p:sp>
      <p:pic>
        <p:nvPicPr>
          <p:cNvPr id="4" name="Picture 3" descr="A diagram of a software process&#10;&#10;AI-generated content may be incorrect.">
            <a:extLst>
              <a:ext uri="{FF2B5EF4-FFF2-40B4-BE49-F238E27FC236}">
                <a16:creationId xmlns:a16="http://schemas.microsoft.com/office/drawing/2014/main" id="{3DDC8A92-C6D3-776A-4C40-102202B9AB53}"/>
              </a:ext>
            </a:extLst>
          </p:cNvPr>
          <p:cNvPicPr>
            <a:picLocks noChangeAspect="1"/>
          </p:cNvPicPr>
          <p:nvPr/>
        </p:nvPicPr>
        <p:blipFill>
          <a:blip r:embed="rId2"/>
          <a:stretch>
            <a:fillRect/>
          </a:stretch>
        </p:blipFill>
        <p:spPr>
          <a:xfrm>
            <a:off x="5039528" y="2980972"/>
            <a:ext cx="3591379" cy="2163805"/>
          </a:xfrm>
          <a:prstGeom prst="rect">
            <a:avLst/>
          </a:prstGeom>
        </p:spPr>
      </p:pic>
      <p:sp>
        <p:nvSpPr>
          <p:cNvPr id="46" name="Freeform: Shape 4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89559340-813F-9FDF-5145-0F7D7A004E5A}"/>
              </a:ext>
            </a:extLst>
          </p:cNvPr>
          <p:cNvSpPr txBox="1"/>
          <p:nvPr/>
        </p:nvSpPr>
        <p:spPr>
          <a:xfrm>
            <a:off x="855332"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blog.stackademic.com/mastering-rag</a:t>
            </a:r>
            <a:endParaRPr lang="en-US" sz="1400">
              <a:ea typeface="Calibri"/>
              <a:cs typeface="Calibri"/>
            </a:endParaRPr>
          </a:p>
        </p:txBody>
      </p:sp>
    </p:spTree>
    <p:extLst>
      <p:ext uri="{BB962C8B-B14F-4D97-AF65-F5344CB8AC3E}">
        <p14:creationId xmlns:p14="http://schemas.microsoft.com/office/powerpoint/2010/main" val="3219400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BA5ED-902A-1378-DD21-0E672321C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AB75EB-6C79-C66E-7DBA-25622FD167B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Embedding Phase</a:t>
            </a:r>
            <a:endParaRPr lang="en-US" sz="3100"/>
          </a:p>
        </p:txBody>
      </p:sp>
      <p:pic>
        <p:nvPicPr>
          <p:cNvPr id="6" name="Picture 5" descr="A screenshot of a cell phone&#10;&#10;AI-generated content may be incorrect.">
            <a:extLst>
              <a:ext uri="{FF2B5EF4-FFF2-40B4-BE49-F238E27FC236}">
                <a16:creationId xmlns:a16="http://schemas.microsoft.com/office/drawing/2014/main" id="{3F420B69-A49E-B338-DD84-7FF28BE7B851}"/>
              </a:ext>
            </a:extLst>
          </p:cNvPr>
          <p:cNvPicPr>
            <a:picLocks noChangeAspect="1"/>
          </p:cNvPicPr>
          <p:nvPr/>
        </p:nvPicPr>
        <p:blipFill>
          <a:blip r:embed="rId2"/>
          <a:srcRect t="10323" b="892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12B1F4F4-AF5E-E0A8-04A3-AEBE745489D4}"/>
              </a:ext>
            </a:extLst>
          </p:cNvPr>
          <p:cNvSpPr>
            <a:spLocks noGrp="1"/>
          </p:cNvSpPr>
          <p:nvPr>
            <p:ph idx="1"/>
          </p:nvPr>
        </p:nvSpPr>
        <p:spPr>
          <a:xfrm>
            <a:off x="2828583" y="3752853"/>
            <a:ext cx="6173081" cy="2842005"/>
          </a:xfrm>
        </p:spPr>
        <p:txBody>
          <a:bodyPr vert="horz" lIns="91440" tIns="45720" rIns="91440" bIns="45720" rtlCol="0" anchor="ctr">
            <a:normAutofit/>
          </a:bodyPr>
          <a:lstStyle/>
          <a:p>
            <a:pPr>
              <a:lnSpc>
                <a:spcPct val="90000"/>
              </a:lnSpc>
            </a:pPr>
            <a:r>
              <a:rPr lang="en-US" sz="1400" b="1">
                <a:ea typeface="+mn-lt"/>
                <a:cs typeface="+mn-lt"/>
              </a:rPr>
              <a:t>Document Chunking:</a:t>
            </a:r>
            <a:r>
              <a:rPr lang="en-US" sz="1400">
                <a:ea typeface="+mn-lt"/>
                <a:cs typeface="+mn-lt"/>
              </a:rPr>
              <a:t> Large documents are split into smaller, manageable text chunks using heuristics like length, sentence boundaries, or semantic structure to fit within the LLM’s context window.</a:t>
            </a:r>
            <a:endParaRPr lang="en-US" sz="1400"/>
          </a:p>
          <a:p>
            <a:pPr>
              <a:lnSpc>
                <a:spcPct val="90000"/>
              </a:lnSpc>
            </a:pPr>
            <a:r>
              <a:rPr lang="en-US" sz="1400" b="1">
                <a:ea typeface="+mn-lt"/>
                <a:cs typeface="+mn-lt"/>
              </a:rPr>
              <a:t>Text Embedding:</a:t>
            </a:r>
            <a:r>
              <a:rPr lang="en-US" sz="1400">
                <a:ea typeface="+mn-lt"/>
                <a:cs typeface="+mn-lt"/>
              </a:rPr>
              <a:t> Each chunk is converted into a dense vector using a pre-trained embedding model (e.g., </a:t>
            </a:r>
            <a:r>
              <a:rPr lang="en-US" sz="1400" err="1">
                <a:ea typeface="+mn-lt"/>
                <a:cs typeface="+mn-lt"/>
              </a:rPr>
              <a:t>MiniLM</a:t>
            </a:r>
            <a:r>
              <a:rPr lang="en-US" sz="1400">
                <a:ea typeface="+mn-lt"/>
                <a:cs typeface="+mn-lt"/>
              </a:rPr>
              <a:t> or BERT), capturing the semantic meaning of the content.</a:t>
            </a:r>
            <a:endParaRPr lang="en-US" sz="1400"/>
          </a:p>
          <a:p>
            <a:pPr>
              <a:lnSpc>
                <a:spcPct val="90000"/>
              </a:lnSpc>
            </a:pPr>
            <a:r>
              <a:rPr lang="en-US" sz="1400" b="1">
                <a:ea typeface="+mn-lt"/>
                <a:cs typeface="+mn-lt"/>
              </a:rPr>
              <a:t>Storage:</a:t>
            </a:r>
            <a:r>
              <a:rPr lang="en-US" sz="1400">
                <a:ea typeface="+mn-lt"/>
                <a:cs typeface="+mn-lt"/>
              </a:rPr>
              <a:t> The resulting embeddings are stored in a vector database or as binary </a:t>
            </a:r>
            <a:r>
              <a:rPr lang="en-US" sz="1400" err="1">
                <a:ea typeface="+mn-lt"/>
                <a:cs typeface="+mn-lt"/>
              </a:rPr>
              <a:t>vectordump</a:t>
            </a:r>
            <a:r>
              <a:rPr lang="en-US" sz="1400">
                <a:ea typeface="+mn-lt"/>
                <a:cs typeface="+mn-lt"/>
              </a:rPr>
              <a:t> files, alongside metadata like chunk text, document ID, and page number for efficient retrieval during inference.</a:t>
            </a:r>
            <a:endParaRPr lang="en-US" sz="1400"/>
          </a:p>
          <a:p>
            <a:pPr marL="0" indent="0">
              <a:lnSpc>
                <a:spcPct val="90000"/>
              </a:lnSpc>
              <a:buNone/>
            </a:pPr>
            <a:endParaRPr lang="en-US" sz="1400" b="1">
              <a:ea typeface="Calibri"/>
              <a:cs typeface="Calibri"/>
            </a:endParaRPr>
          </a:p>
        </p:txBody>
      </p:sp>
      <p:sp>
        <p:nvSpPr>
          <p:cNvPr id="5" name="TextBox 4">
            <a:extLst>
              <a:ext uri="{FF2B5EF4-FFF2-40B4-BE49-F238E27FC236}">
                <a16:creationId xmlns:a16="http://schemas.microsoft.com/office/drawing/2014/main" id="{B281FDAF-AFE1-0BB1-086A-84D050BE8186}"/>
              </a:ext>
            </a:extLst>
          </p:cNvPr>
          <p:cNvSpPr txBox="1"/>
          <p:nvPr/>
        </p:nvSpPr>
        <p:spPr>
          <a:xfrm>
            <a:off x="336240" y="6291211"/>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21333272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787152-A7A8-4A2F-A36A-3B9A46F762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96E0C0-A195-1E61-19EC-87590A20733C}"/>
              </a:ext>
            </a:extLst>
          </p:cNvPr>
          <p:cNvSpPr>
            <a:spLocks noGrp="1"/>
          </p:cNvSpPr>
          <p:nvPr>
            <p:ph type="title"/>
          </p:nvPr>
        </p:nvSpPr>
        <p:spPr>
          <a:xfrm>
            <a:off x="360760" y="3752852"/>
            <a:ext cx="2468167" cy="2452687"/>
          </a:xfrm>
        </p:spPr>
        <p:txBody>
          <a:bodyPr anchor="ctr">
            <a:normAutofit/>
          </a:bodyPr>
          <a:lstStyle/>
          <a:p>
            <a:r>
              <a:rPr lang="en-US" sz="3100" b="1">
                <a:ea typeface="Calibri"/>
                <a:cs typeface="Calibri"/>
              </a:rPr>
              <a:t>Retrieval &amp;</a:t>
            </a:r>
            <a:br>
              <a:rPr lang="en-US" sz="3100" b="1">
                <a:ea typeface="Calibri"/>
                <a:cs typeface="Calibri"/>
              </a:rPr>
            </a:br>
            <a:r>
              <a:rPr lang="en-US" sz="3100" b="1">
                <a:ea typeface="Calibri"/>
                <a:cs typeface="Calibri"/>
              </a:rPr>
              <a:t>Generation Phase</a:t>
            </a:r>
            <a:endParaRPr lang="en-US" dirty="0"/>
          </a:p>
        </p:txBody>
      </p:sp>
      <p:pic>
        <p:nvPicPr>
          <p:cNvPr id="6" name="Picture 5">
            <a:extLst>
              <a:ext uri="{FF2B5EF4-FFF2-40B4-BE49-F238E27FC236}">
                <a16:creationId xmlns:a16="http://schemas.microsoft.com/office/drawing/2014/main" id="{196230E8-9754-A1D7-BB4C-099CBEF10DCD}"/>
              </a:ext>
            </a:extLst>
          </p:cNvPr>
          <p:cNvPicPr>
            <a:picLocks noChangeAspect="1"/>
          </p:cNvPicPr>
          <p:nvPr/>
        </p:nvPicPr>
        <p:blipFill>
          <a:blip r:embed="rId2"/>
          <a:srcRect t="10451" b="10451"/>
          <a:stretch>
            <a:fillRect/>
          </a:stretch>
        </p:blipFill>
        <p:spPr>
          <a:xfrm>
            <a:off x="21" y="13"/>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DE92E453-3B39-2D65-F725-569A2B9A4520}"/>
              </a:ext>
            </a:extLst>
          </p:cNvPr>
          <p:cNvSpPr>
            <a:spLocks noGrp="1"/>
          </p:cNvSpPr>
          <p:nvPr>
            <p:ph idx="1"/>
          </p:nvPr>
        </p:nvSpPr>
        <p:spPr>
          <a:xfrm>
            <a:off x="2828580" y="3752854"/>
            <a:ext cx="6232976" cy="2832023"/>
          </a:xfrm>
        </p:spPr>
        <p:txBody>
          <a:bodyPr vert="horz" lIns="91440" tIns="45720" rIns="91440" bIns="45720" rtlCol="0" anchor="ctr">
            <a:normAutofit/>
          </a:bodyPr>
          <a:lstStyle/>
          <a:p>
            <a:r>
              <a:rPr lang="en-US" sz="1400" b="1">
                <a:ea typeface="+mn-lt"/>
                <a:cs typeface="+mn-lt"/>
              </a:rPr>
              <a:t>Query Embedding:</a:t>
            </a:r>
            <a:r>
              <a:rPr lang="en-US" sz="1400">
                <a:ea typeface="+mn-lt"/>
                <a:cs typeface="+mn-lt"/>
              </a:rPr>
              <a:t> The user’s query is embedded using the same embedding model used during the indexing phase to ensure consistency.</a:t>
            </a:r>
            <a:endParaRPr lang="en-US" dirty="0">
              <a:ea typeface="+mn-lt"/>
              <a:cs typeface="+mn-lt"/>
            </a:endParaRPr>
          </a:p>
          <a:p>
            <a:r>
              <a:rPr lang="en-US" sz="1400" b="1">
                <a:ea typeface="+mn-lt"/>
                <a:cs typeface="+mn-lt"/>
              </a:rPr>
              <a:t>Similarity Search:</a:t>
            </a:r>
            <a:r>
              <a:rPr lang="en-US" sz="1400">
                <a:ea typeface="+mn-lt"/>
                <a:cs typeface="+mn-lt"/>
              </a:rPr>
              <a:t> The embedded query vector is compared against the stored document embeddings using a similarity metric (e.g., cosine similarity) to retrieve the most relevant chunks.</a:t>
            </a:r>
            <a:endParaRPr lang="en-US" dirty="0">
              <a:ea typeface="+mn-lt"/>
              <a:cs typeface="+mn-lt"/>
            </a:endParaRPr>
          </a:p>
          <a:p>
            <a:r>
              <a:rPr lang="en-US" sz="1400" b="1">
                <a:ea typeface="+mn-lt"/>
                <a:cs typeface="+mn-lt"/>
              </a:rPr>
              <a:t>Context Construction:</a:t>
            </a:r>
            <a:r>
              <a:rPr lang="en-US" sz="1400">
                <a:ea typeface="+mn-lt"/>
                <a:cs typeface="+mn-lt"/>
              </a:rPr>
              <a:t> The retrieved text chunks are compiled into a context that is passed, along with the original query, making a combined prompt.</a:t>
            </a:r>
            <a:endParaRPr lang="en-US" dirty="0">
              <a:ea typeface="+mn-lt"/>
              <a:cs typeface="+mn-lt"/>
            </a:endParaRPr>
          </a:p>
          <a:p>
            <a:r>
              <a:rPr lang="en-US" sz="1400" b="1">
                <a:ea typeface="+mn-lt"/>
                <a:cs typeface="+mn-lt"/>
              </a:rPr>
              <a:t>Response Generation:</a:t>
            </a:r>
            <a:r>
              <a:rPr lang="en-US" sz="1400">
                <a:ea typeface="+mn-lt"/>
                <a:cs typeface="+mn-lt"/>
              </a:rPr>
              <a:t> A Decoder-only language model (e.g., </a:t>
            </a:r>
            <a:r>
              <a:rPr lang="en-US" sz="1400" err="1">
                <a:ea typeface="+mn-lt"/>
                <a:cs typeface="+mn-lt"/>
              </a:rPr>
              <a:t>LLaMA</a:t>
            </a:r>
            <a:r>
              <a:rPr lang="en-US" sz="1400">
                <a:ea typeface="+mn-lt"/>
                <a:cs typeface="+mn-lt"/>
              </a:rPr>
              <a:t>) generates the final answer based on the query and retrieved context, producing grounded and relevant responses.</a:t>
            </a:r>
            <a:endParaRPr lang="en-US">
              <a:ea typeface="+mn-lt"/>
              <a:cs typeface="+mn-lt"/>
            </a:endParaRPr>
          </a:p>
          <a:p>
            <a:pPr>
              <a:lnSpc>
                <a:spcPct val="90000"/>
              </a:lnSpc>
              <a:buNone/>
            </a:pPr>
            <a:endParaRPr lang="en-US" sz="1400">
              <a:ea typeface="Calibri"/>
              <a:cs typeface="Calibri"/>
            </a:endParaRPr>
          </a:p>
        </p:txBody>
      </p:sp>
      <p:sp>
        <p:nvSpPr>
          <p:cNvPr id="7" name="TextBox 6">
            <a:extLst>
              <a:ext uri="{FF2B5EF4-FFF2-40B4-BE49-F238E27FC236}">
                <a16:creationId xmlns:a16="http://schemas.microsoft.com/office/drawing/2014/main" id="{99E3445A-42DC-E84C-2599-002CEE8AC49A}"/>
              </a:ext>
            </a:extLst>
          </p:cNvPr>
          <p:cNvSpPr txBox="1"/>
          <p:nvPr/>
        </p:nvSpPr>
        <p:spPr>
          <a:xfrm>
            <a:off x="339338" y="6433672"/>
            <a:ext cx="846974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sz="1400">
                <a:ea typeface="+mn-lt"/>
                <a:cs typeface="+mn-lt"/>
              </a:rPr>
              <a:t>* </a:t>
            </a:r>
            <a:r>
              <a:rPr lang="en-US" sz="1400">
                <a:ea typeface="+mn-lt"/>
                <a:cs typeface="+mn-lt"/>
                <a:hlinkClick r:id="rId3"/>
              </a:rPr>
              <a:t>rag-langchain</a:t>
            </a:r>
            <a:endParaRPr lang="en-US" sz="1400">
              <a:ea typeface="Calibri"/>
              <a:cs typeface="Calibri"/>
            </a:endParaRPr>
          </a:p>
        </p:txBody>
      </p:sp>
    </p:spTree>
    <p:extLst>
      <p:ext uri="{BB962C8B-B14F-4D97-AF65-F5344CB8AC3E}">
        <p14:creationId xmlns:p14="http://schemas.microsoft.com/office/powerpoint/2010/main" val="4260996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522A1-CDA7-0D21-2BC1-AC10C32B9DB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09AA702-9385-E55F-FFF0-407411373D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0067D53D-C6E6-6904-F5B2-5D4AFB9F66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0E76DCE-881B-B75E-2E4C-F23556E6A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B83DE-FB03-44CB-4F9D-743A9992F2F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Implementation</a:t>
            </a:r>
            <a:endParaRPr lang="en-US">
              <a:ea typeface="Calibri"/>
              <a:cs typeface="Calibri"/>
            </a:endParaRPr>
          </a:p>
        </p:txBody>
      </p:sp>
    </p:spTree>
    <p:extLst>
      <p:ext uri="{BB962C8B-B14F-4D97-AF65-F5344CB8AC3E}">
        <p14:creationId xmlns:p14="http://schemas.microsoft.com/office/powerpoint/2010/main" val="2719527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BBC4D8F-CBD7-F9F7-C60B-5FF7EB04801B}"/>
              </a:ext>
            </a:extLst>
          </p:cNvPr>
          <p:cNvSpPr>
            <a:spLocks noGrp="1"/>
          </p:cNvSpPr>
          <p:nvPr>
            <p:ph type="title"/>
          </p:nvPr>
        </p:nvSpPr>
        <p:spPr>
          <a:xfrm>
            <a:off x="515795" y="-609"/>
            <a:ext cx="7044316" cy="1330841"/>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TLDR Application Modules</a:t>
            </a:r>
          </a:p>
        </p:txBody>
      </p:sp>
      <p:sp>
        <p:nvSpPr>
          <p:cNvPr id="6" name="TextBox 5">
            <a:extLst>
              <a:ext uri="{FF2B5EF4-FFF2-40B4-BE49-F238E27FC236}">
                <a16:creationId xmlns:a16="http://schemas.microsoft.com/office/drawing/2014/main" id="{087FB6CB-9246-D298-D611-C8EE20E5AA55}"/>
              </a:ext>
            </a:extLst>
          </p:cNvPr>
          <p:cNvSpPr txBox="1"/>
          <p:nvPr/>
        </p:nvSpPr>
        <p:spPr>
          <a:xfrm>
            <a:off x="178817" y="2125505"/>
            <a:ext cx="4711949" cy="47374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44" indent="-228594" defTabSz="914377">
              <a:lnSpc>
                <a:spcPct val="90000"/>
              </a:lnSpc>
              <a:spcAft>
                <a:spcPts val="600"/>
              </a:spcAft>
              <a:buFont typeface="Arial" panose="020B0604020202020204" pitchFamily="34" charset="0"/>
              <a:buChar char="•"/>
            </a:pPr>
            <a:r>
              <a:rPr lang="en-US" sz="1751"/>
              <a:t>User Interface: A Graphical User Interface application</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RAG Backend: C++ Static library to implement the RAG pipeline and integrate all other modules</a:t>
            </a:r>
            <a:br>
              <a:rPr lang="en-US" sz="1751"/>
            </a:b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NPU Accelerator: Swift and C++ static library that</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ea typeface="Calibri"/>
                <a:cs typeface="Calibri"/>
              </a:rPr>
              <a:t>Llama.cpp: Load and execute LLMs for chat and embedding</a:t>
            </a:r>
          </a:p>
          <a:p>
            <a:pPr marL="57149" defTabSz="914377">
              <a:lnSpc>
                <a:spcPct val="90000"/>
              </a:lnSpc>
              <a:spcAft>
                <a:spcPts val="600"/>
              </a:spcAft>
            </a:pP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File system: Store source files and embedded vector dumps</a:t>
            </a:r>
            <a:endParaRPr lang="en-US" sz="1751">
              <a:ea typeface="Calibri"/>
              <a:cs typeface="Calibri"/>
            </a:endParaRPr>
          </a:p>
          <a:p>
            <a:pPr marL="285744" indent="-228594" defTabSz="914377">
              <a:lnSpc>
                <a:spcPct val="90000"/>
              </a:lnSpc>
              <a:spcAft>
                <a:spcPts val="600"/>
              </a:spcAft>
              <a:buFont typeface="Arial" panose="020B0604020202020204" pitchFamily="34" charset="0"/>
              <a:buChar char="•"/>
            </a:pPr>
            <a:r>
              <a:rPr lang="en-US" sz="1751"/>
              <a:t>Database (PostgreSQL): Store document metadata, embedding hashes and text chunks</a:t>
            </a:r>
            <a:endParaRPr lang="en-US" sz="1751">
              <a:ea typeface="Calibri"/>
              <a:cs typeface="Calibri"/>
            </a:endParaRPr>
          </a:p>
        </p:txBody>
      </p:sp>
      <p:pic>
        <p:nvPicPr>
          <p:cNvPr id="4" name="Content Placeholder 3">
            <a:extLst>
              <a:ext uri="{FF2B5EF4-FFF2-40B4-BE49-F238E27FC236}">
                <a16:creationId xmlns:a16="http://schemas.microsoft.com/office/drawing/2014/main" id="{97B9C26B-267D-8EE4-2E00-A7D2CC23D82E}"/>
              </a:ext>
            </a:extLst>
          </p:cNvPr>
          <p:cNvPicPr>
            <a:picLocks noGrp="1" noChangeAspect="1"/>
          </p:cNvPicPr>
          <p:nvPr>
            <p:ph idx="1"/>
          </p:nvPr>
        </p:nvPicPr>
        <p:blipFill>
          <a:blip r:embed="rId2"/>
          <a:srcRect/>
          <a:stretch/>
        </p:blipFill>
        <p:spPr>
          <a:xfrm>
            <a:off x="4775406" y="2734550"/>
            <a:ext cx="4365523" cy="2520033"/>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42187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16674508-81D3-48CF-96BF-7FC60EAA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056495"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77" y="609600"/>
            <a:ext cx="3588597" cy="1330840"/>
          </a:xfrm>
        </p:spPr>
        <p:txBody>
          <a:bodyPr>
            <a:normAutofit/>
          </a:bodyPr>
          <a:lstStyle/>
          <a:p>
            <a:r>
              <a:rPr lang="en-US"/>
              <a:t>Introduction</a:t>
            </a:r>
          </a:p>
        </p:txBody>
      </p:sp>
      <p:sp>
        <p:nvSpPr>
          <p:cNvPr id="3" name="Content Placeholder 2"/>
          <p:cNvSpPr>
            <a:spLocks noGrp="1"/>
          </p:cNvSpPr>
          <p:nvPr>
            <p:ph idx="1"/>
          </p:nvPr>
        </p:nvSpPr>
        <p:spPr>
          <a:xfrm>
            <a:off x="852779" y="2194106"/>
            <a:ext cx="3328527" cy="3908585"/>
          </a:xfrm>
        </p:spPr>
        <p:txBody>
          <a:bodyPr>
            <a:normAutofit/>
          </a:bodyPr>
          <a:lstStyle/>
          <a:p>
            <a:pPr>
              <a:lnSpc>
                <a:spcPct val="90000"/>
              </a:lnSpc>
            </a:pPr>
            <a:r>
              <a:rPr lang="en-US" sz="1300" b="1"/>
              <a:t>Offline QA &amp; Summarization Tool:</a:t>
            </a:r>
            <a:r>
              <a:rPr lang="en-US" sz="1300"/>
              <a:t> Standalone desktop app for querying and summarizing local documents using resource-efficient LLMs.</a:t>
            </a:r>
          </a:p>
          <a:p>
            <a:pPr marL="0" indent="0">
              <a:lnSpc>
                <a:spcPct val="90000"/>
              </a:lnSpc>
              <a:buNone/>
            </a:pPr>
            <a:endParaRPr lang="en-US" sz="1300"/>
          </a:p>
          <a:p>
            <a:pPr>
              <a:lnSpc>
                <a:spcPct val="90000"/>
              </a:lnSpc>
            </a:pPr>
            <a:r>
              <a:rPr lang="en-US" sz="1300" b="1"/>
              <a:t>Optimized for Apple Silicon :</a:t>
            </a:r>
            <a:r>
              <a:rPr lang="en-US" sz="1300"/>
              <a:t> Efficiently leverages on-device compute via Neural Engine (ANE) and Metal shaders, and unified memory architecture (UMA) </a:t>
            </a:r>
            <a:br>
              <a:rPr lang="en-US" sz="1300"/>
            </a:br>
            <a:endParaRPr lang="en-US" sz="1300"/>
          </a:p>
          <a:p>
            <a:pPr>
              <a:lnSpc>
                <a:spcPct val="90000"/>
              </a:lnSpc>
            </a:pPr>
            <a:r>
              <a:rPr lang="en-US" sz="1300" b="1"/>
              <a:t>Privacy &amp; Performance:</a:t>
            </a:r>
            <a:r>
              <a:rPr lang="en-US" sz="1300"/>
              <a:t> Fully local processing with no cloud dependency, preserving user privacy while using minimal system resources.</a:t>
            </a:r>
            <a:br>
              <a:rPr lang="en-US" sz="1300"/>
            </a:br>
            <a:endParaRPr lang="en-US" sz="1300"/>
          </a:p>
          <a:p>
            <a:pPr>
              <a:lnSpc>
                <a:spcPct val="90000"/>
              </a:lnSpc>
            </a:pPr>
            <a:r>
              <a:rPr lang="en-US" sz="1300" b="1"/>
              <a:t>User-Centric Approach:</a:t>
            </a:r>
            <a:r>
              <a:rPr lang="en-US" sz="1300"/>
              <a:t> Tailored for students and researchers, with a graphical UI and only uses specified sources and references original documents with page numbers.</a:t>
            </a:r>
          </a:p>
        </p:txBody>
      </p:sp>
      <p:pic>
        <p:nvPicPr>
          <p:cNvPr id="5" name="Picture 4" descr="A white circle with a blue and black logo&#10;&#10;AI-generated content may be incorrect.">
            <a:extLst>
              <a:ext uri="{FF2B5EF4-FFF2-40B4-BE49-F238E27FC236}">
                <a16:creationId xmlns:a16="http://schemas.microsoft.com/office/drawing/2014/main" id="{C9599023-2FF8-E36D-3351-88AD7561F45D}"/>
              </a:ext>
            </a:extLst>
          </p:cNvPr>
          <p:cNvPicPr>
            <a:picLocks noChangeAspect="1"/>
          </p:cNvPicPr>
          <p:nvPr/>
        </p:nvPicPr>
        <p:blipFill>
          <a:blip r:embed="rId3"/>
          <a:stretch>
            <a:fillRect/>
          </a:stretch>
        </p:blipFill>
        <p:spPr>
          <a:xfrm>
            <a:off x="5160459" y="1663490"/>
            <a:ext cx="3553239" cy="3553239"/>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3AE0390-8663-80FF-35CC-50786A9D05E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F2E2428-58BA-458D-AA54-05502E63F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3"/>
            <a:ext cx="6561161" cy="6857999"/>
          </a:xfrm>
          <a:custGeom>
            <a:avLst/>
            <a:gdLst>
              <a:gd name="connsiteX0" fmla="*/ 0 w 9024730"/>
              <a:gd name="connsiteY0" fmla="*/ 0 h 6857999"/>
              <a:gd name="connsiteX1" fmla="*/ 9024730 w 9024730"/>
              <a:gd name="connsiteY1" fmla="*/ 0 h 6857999"/>
              <a:gd name="connsiteX2" fmla="*/ 9024730 w 9024730"/>
              <a:gd name="connsiteY2" fmla="*/ 2 h 6857999"/>
              <a:gd name="connsiteX3" fmla="*/ 8447016 w 9024730"/>
              <a:gd name="connsiteY3" fmla="*/ 2 h 6857999"/>
              <a:gd name="connsiteX4" fmla="*/ 8441214 w 9024730"/>
              <a:gd name="connsiteY4" fmla="*/ 14562 h 6857999"/>
              <a:gd name="connsiteX5" fmla="*/ 8445389 w 9024730"/>
              <a:gd name="connsiteY5" fmla="*/ 59077 h 6857999"/>
              <a:gd name="connsiteX6" fmla="*/ 8437086 w 9024730"/>
              <a:gd name="connsiteY6" fmla="*/ 107668 h 6857999"/>
              <a:gd name="connsiteX7" fmla="*/ 8458599 w 9024730"/>
              <a:gd name="connsiteY7" fmla="*/ 246136 h 6857999"/>
              <a:gd name="connsiteX8" fmla="*/ 8433237 w 9024730"/>
              <a:gd name="connsiteY8" fmla="*/ 372908 h 6857999"/>
              <a:gd name="connsiteX9" fmla="*/ 8430194 w 9024730"/>
              <a:gd name="connsiteY9" fmla="*/ 450607 h 6857999"/>
              <a:gd name="connsiteX10" fmla="*/ 8443315 w 9024730"/>
              <a:gd name="connsiteY10" fmla="*/ 812800 h 6857999"/>
              <a:gd name="connsiteX11" fmla="*/ 8453042 w 9024730"/>
              <a:gd name="connsiteY11" fmla="*/ 912727 h 6857999"/>
              <a:gd name="connsiteX12" fmla="*/ 8451649 w 9024730"/>
              <a:gd name="connsiteY12" fmla="*/ 989950 h 6857999"/>
              <a:gd name="connsiteX13" fmla="*/ 8455592 w 9024730"/>
              <a:gd name="connsiteY13" fmla="*/ 1141745 h 6857999"/>
              <a:gd name="connsiteX14" fmla="*/ 8470203 w 9024730"/>
              <a:gd name="connsiteY14" fmla="*/ 1265454 h 6857999"/>
              <a:gd name="connsiteX15" fmla="*/ 8499638 w 9024730"/>
              <a:gd name="connsiteY15" fmla="*/ 1385480 h 6857999"/>
              <a:gd name="connsiteX16" fmla="*/ 8518660 w 9024730"/>
              <a:gd name="connsiteY16" fmla="*/ 1458060 h 6857999"/>
              <a:gd name="connsiteX17" fmla="*/ 8539125 w 9024730"/>
              <a:gd name="connsiteY17" fmla="*/ 1513175 h 6857999"/>
              <a:gd name="connsiteX18" fmla="*/ 8570281 w 9024730"/>
              <a:gd name="connsiteY18" fmla="*/ 1570809 h 6857999"/>
              <a:gd name="connsiteX19" fmla="*/ 8605212 w 9024730"/>
              <a:gd name="connsiteY19" fmla="*/ 1638391 h 6857999"/>
              <a:gd name="connsiteX20" fmla="*/ 8626457 w 9024730"/>
              <a:gd name="connsiteY20" fmla="*/ 1742490 h 6857999"/>
              <a:gd name="connsiteX21" fmla="*/ 8654861 w 9024730"/>
              <a:gd name="connsiteY21" fmla="*/ 1818229 h 6857999"/>
              <a:gd name="connsiteX22" fmla="*/ 8648005 w 9024730"/>
              <a:gd name="connsiteY22" fmla="*/ 1862723 h 6857999"/>
              <a:gd name="connsiteX23" fmla="*/ 8654469 w 9024730"/>
              <a:gd name="connsiteY23" fmla="*/ 1917476 h 6857999"/>
              <a:gd name="connsiteX24" fmla="*/ 8649702 w 9024730"/>
              <a:gd name="connsiteY24" fmla="*/ 1972204 h 6857999"/>
              <a:gd name="connsiteX25" fmla="*/ 8656357 w 9024730"/>
              <a:gd name="connsiteY25" fmla="*/ 2054291 h 6857999"/>
              <a:gd name="connsiteX26" fmla="*/ 8648660 w 9024730"/>
              <a:gd name="connsiteY26" fmla="*/ 2227417 h 6857999"/>
              <a:gd name="connsiteX27" fmla="*/ 8607609 w 9024730"/>
              <a:gd name="connsiteY27" fmla="*/ 2510933 h 6857999"/>
              <a:gd name="connsiteX28" fmla="*/ 8608432 w 9024730"/>
              <a:gd name="connsiteY28" fmla="*/ 2741866 h 6857999"/>
              <a:gd name="connsiteX29" fmla="*/ 8619112 w 9024730"/>
              <a:gd name="connsiteY29" fmla="*/ 2864935 h 6857999"/>
              <a:gd name="connsiteX30" fmla="*/ 8627742 w 9024730"/>
              <a:gd name="connsiteY30" fmla="*/ 2950807 h 6857999"/>
              <a:gd name="connsiteX31" fmla="*/ 8611822 w 9024730"/>
              <a:gd name="connsiteY31" fmla="*/ 2978246 h 6857999"/>
              <a:gd name="connsiteX32" fmla="*/ 8608239 w 9024730"/>
              <a:gd name="connsiteY32" fmla="*/ 2995916 h 6857999"/>
              <a:gd name="connsiteX33" fmla="*/ 8598647 w 9024730"/>
              <a:gd name="connsiteY33" fmla="*/ 2998648 h 6857999"/>
              <a:gd name="connsiteX34" fmla="*/ 8587108 w 9024730"/>
              <a:gd name="connsiteY34" fmla="*/ 3023630 h 6857999"/>
              <a:gd name="connsiteX35" fmla="*/ 8577885 w 9024730"/>
              <a:gd name="connsiteY35" fmla="*/ 3096975 h 6857999"/>
              <a:gd name="connsiteX36" fmla="*/ 8557492 w 9024730"/>
              <a:gd name="connsiteY36" fmla="*/ 3216657 h 6857999"/>
              <a:gd name="connsiteX37" fmla="*/ 8560894 w 9024730"/>
              <a:gd name="connsiteY37" fmla="*/ 3310980 h 6857999"/>
              <a:gd name="connsiteX38" fmla="*/ 8547852 w 9024730"/>
              <a:gd name="connsiteY38" fmla="*/ 3344725 h 6857999"/>
              <a:gd name="connsiteX39" fmla="*/ 8535427 w 9024730"/>
              <a:gd name="connsiteY39" fmla="*/ 3393250 h 6857999"/>
              <a:gd name="connsiteX40" fmla="*/ 8520092 w 9024730"/>
              <a:gd name="connsiteY40" fmla="*/ 3514536 h 6857999"/>
              <a:gd name="connsiteX41" fmla="*/ 8497231 w 9024730"/>
              <a:gd name="connsiteY41" fmla="*/ 3686149 h 6857999"/>
              <a:gd name="connsiteX42" fmla="*/ 8489799 w 9024730"/>
              <a:gd name="connsiteY42" fmla="*/ 3692208 h 6857999"/>
              <a:gd name="connsiteX43" fmla="*/ 8475804 w 9024730"/>
              <a:gd name="connsiteY43" fmla="*/ 3776022 h 6857999"/>
              <a:gd name="connsiteX44" fmla="*/ 8471279 w 9024730"/>
              <a:gd name="connsiteY44" fmla="*/ 3977138 h 6857999"/>
              <a:gd name="connsiteX45" fmla="*/ 8408913 w 9024730"/>
              <a:gd name="connsiteY45" fmla="*/ 4222149 h 6857999"/>
              <a:gd name="connsiteX46" fmla="*/ 8402112 w 9024730"/>
              <a:gd name="connsiteY46" fmla="*/ 4364683 h 6857999"/>
              <a:gd name="connsiteX47" fmla="*/ 8393355 w 9024730"/>
              <a:gd name="connsiteY47" fmla="*/ 4462471 h 6857999"/>
              <a:gd name="connsiteX48" fmla="*/ 8376166 w 9024730"/>
              <a:gd name="connsiteY48" fmla="*/ 4574052 h 6857999"/>
              <a:gd name="connsiteX49" fmla="*/ 8341678 w 9024730"/>
              <a:gd name="connsiteY49" fmla="*/ 4667756 h 6857999"/>
              <a:gd name="connsiteX50" fmla="*/ 8273661 w 9024730"/>
              <a:gd name="connsiteY50" fmla="*/ 4799019 h 6857999"/>
              <a:gd name="connsiteX51" fmla="*/ 8256132 w 9024730"/>
              <a:gd name="connsiteY51" fmla="*/ 4849614 h 6857999"/>
              <a:gd name="connsiteX52" fmla="*/ 8226804 w 9024730"/>
              <a:gd name="connsiteY52" fmla="*/ 4919971 h 6857999"/>
              <a:gd name="connsiteX53" fmla="*/ 8171825 w 9024730"/>
              <a:gd name="connsiteY53" fmla="*/ 5010766 h 6857999"/>
              <a:gd name="connsiteX54" fmla="*/ 8143172 w 9024730"/>
              <a:gd name="connsiteY54" fmla="*/ 5088190 h 6857999"/>
              <a:gd name="connsiteX55" fmla="*/ 8126363 w 9024730"/>
              <a:gd name="connsiteY55" fmla="*/ 5143922 h 6857999"/>
              <a:gd name="connsiteX56" fmla="*/ 8103782 w 9024730"/>
              <a:gd name="connsiteY56" fmla="*/ 5284346 h 6857999"/>
              <a:gd name="connsiteX57" fmla="*/ 8084361 w 9024730"/>
              <a:gd name="connsiteY57" fmla="*/ 5390948 h 6857999"/>
              <a:gd name="connsiteX58" fmla="*/ 8062552 w 9024730"/>
              <a:gd name="connsiteY58" fmla="*/ 5470854 h 6857999"/>
              <a:gd name="connsiteX59" fmla="*/ 8057342 w 9024730"/>
              <a:gd name="connsiteY59" fmla="*/ 5529643 h 6857999"/>
              <a:gd name="connsiteX60" fmla="*/ 8044923 w 9024730"/>
              <a:gd name="connsiteY60" fmla="*/ 5597292 h 6857999"/>
              <a:gd name="connsiteX61" fmla="*/ 8035233 w 9024730"/>
              <a:gd name="connsiteY61" fmla="*/ 5608899 h 6857999"/>
              <a:gd name="connsiteX62" fmla="*/ 8018178 w 9024730"/>
              <a:gd name="connsiteY62" fmla="*/ 5684911 h 6857999"/>
              <a:gd name="connsiteX63" fmla="*/ 8018018 w 9024730"/>
              <a:gd name="connsiteY63" fmla="*/ 5755776 h 6857999"/>
              <a:gd name="connsiteX64" fmla="*/ 8008640 w 9024730"/>
              <a:gd name="connsiteY64" fmla="*/ 5889599 h 6857999"/>
              <a:gd name="connsiteX65" fmla="*/ 8013542 w 9024730"/>
              <a:gd name="connsiteY65" fmla="*/ 5989744 h 6857999"/>
              <a:gd name="connsiteX66" fmla="*/ 7980757 w 9024730"/>
              <a:gd name="connsiteY66" fmla="*/ 6084926 h 6857999"/>
              <a:gd name="connsiteX67" fmla="*/ 7975907 w 9024730"/>
              <a:gd name="connsiteY67" fmla="*/ 6346549 h 6857999"/>
              <a:gd name="connsiteX68" fmla="*/ 7974221 w 9024730"/>
              <a:gd name="connsiteY68" fmla="*/ 6527527 h 6857999"/>
              <a:gd name="connsiteX69" fmla="*/ 7979135 w 9024730"/>
              <a:gd name="connsiteY69" fmla="*/ 6627129 h 6857999"/>
              <a:gd name="connsiteX70" fmla="*/ 7979404 w 9024730"/>
              <a:gd name="connsiteY70" fmla="*/ 6694819 h 6857999"/>
              <a:gd name="connsiteX71" fmla="*/ 8009526 w 9024730"/>
              <a:gd name="connsiteY71" fmla="*/ 6765445 h 6857999"/>
              <a:gd name="connsiteX72" fmla="*/ 8018211 w 9024730"/>
              <a:gd name="connsiteY72" fmla="*/ 6844697 h 6857999"/>
              <a:gd name="connsiteX73" fmla="*/ 8019608 w 9024730"/>
              <a:gd name="connsiteY73" fmla="*/ 6857999 h 6857999"/>
              <a:gd name="connsiteX74" fmla="*/ 0 w 9024730"/>
              <a:gd name="connsiteY74"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9024730" h="6857999">
                <a:moveTo>
                  <a:pt x="0" y="0"/>
                </a:moveTo>
                <a:lnTo>
                  <a:pt x="9024730" y="0"/>
                </a:lnTo>
                <a:lnTo>
                  <a:pt x="9024730" y="2"/>
                </a:lnTo>
                <a:lnTo>
                  <a:pt x="8447016" y="2"/>
                </a:lnTo>
                <a:lnTo>
                  <a:pt x="8441214" y="14562"/>
                </a:lnTo>
                <a:lnTo>
                  <a:pt x="8445389" y="59077"/>
                </a:lnTo>
                <a:cubicBezTo>
                  <a:pt x="8445971" y="76949"/>
                  <a:pt x="8436504" y="89796"/>
                  <a:pt x="8437086" y="107668"/>
                </a:cubicBezTo>
                <a:cubicBezTo>
                  <a:pt x="8417947" y="138162"/>
                  <a:pt x="8459241" y="201929"/>
                  <a:pt x="8458599" y="246136"/>
                </a:cubicBezTo>
                <a:cubicBezTo>
                  <a:pt x="8457958" y="290343"/>
                  <a:pt x="8471649" y="364179"/>
                  <a:pt x="8433237" y="372908"/>
                </a:cubicBezTo>
                <a:cubicBezTo>
                  <a:pt x="8426916" y="431308"/>
                  <a:pt x="8438389" y="357606"/>
                  <a:pt x="8430194" y="450607"/>
                </a:cubicBezTo>
                <a:cubicBezTo>
                  <a:pt x="8466727" y="551950"/>
                  <a:pt x="8430182" y="787036"/>
                  <a:pt x="8443315" y="812800"/>
                </a:cubicBezTo>
                <a:cubicBezTo>
                  <a:pt x="8478999" y="860799"/>
                  <a:pt x="8435788" y="854953"/>
                  <a:pt x="8453042" y="912727"/>
                </a:cubicBezTo>
                <a:cubicBezTo>
                  <a:pt x="8462900" y="945986"/>
                  <a:pt x="8451223" y="951781"/>
                  <a:pt x="8451649" y="989950"/>
                </a:cubicBezTo>
                <a:cubicBezTo>
                  <a:pt x="8452074" y="1028120"/>
                  <a:pt x="8452500" y="1095828"/>
                  <a:pt x="8455592" y="1141745"/>
                </a:cubicBezTo>
                <a:cubicBezTo>
                  <a:pt x="8458684" y="1187662"/>
                  <a:pt x="8470047" y="1234783"/>
                  <a:pt x="8470203" y="1265454"/>
                </a:cubicBezTo>
                <a:cubicBezTo>
                  <a:pt x="8458947" y="1304052"/>
                  <a:pt x="8496012" y="1370755"/>
                  <a:pt x="8499638" y="1385480"/>
                </a:cubicBezTo>
                <a:cubicBezTo>
                  <a:pt x="8514485" y="1422714"/>
                  <a:pt x="8525070" y="1428103"/>
                  <a:pt x="8518660" y="1458060"/>
                </a:cubicBezTo>
                <a:cubicBezTo>
                  <a:pt x="8518783" y="1468057"/>
                  <a:pt x="8539003" y="1503177"/>
                  <a:pt x="8539125" y="1513175"/>
                </a:cubicBezTo>
                <a:lnTo>
                  <a:pt x="8570281" y="1570809"/>
                </a:lnTo>
                <a:cubicBezTo>
                  <a:pt x="8597636" y="1617136"/>
                  <a:pt x="8594573" y="1601443"/>
                  <a:pt x="8605212" y="1638391"/>
                </a:cubicBezTo>
                <a:cubicBezTo>
                  <a:pt x="8629645" y="1719640"/>
                  <a:pt x="8613884" y="1715203"/>
                  <a:pt x="8626457" y="1742490"/>
                </a:cubicBezTo>
                <a:lnTo>
                  <a:pt x="8654861" y="1818229"/>
                </a:lnTo>
                <a:cubicBezTo>
                  <a:pt x="8657202" y="1824059"/>
                  <a:pt x="8651899" y="1851211"/>
                  <a:pt x="8648005" y="1862723"/>
                </a:cubicBezTo>
                <a:lnTo>
                  <a:pt x="8654469" y="1917476"/>
                </a:lnTo>
                <a:lnTo>
                  <a:pt x="8649702" y="1972204"/>
                </a:lnTo>
                <a:cubicBezTo>
                  <a:pt x="8652251" y="1979569"/>
                  <a:pt x="8651461" y="2048203"/>
                  <a:pt x="8656357" y="2054291"/>
                </a:cubicBezTo>
                <a:cubicBezTo>
                  <a:pt x="8672645" y="2141657"/>
                  <a:pt x="8632397" y="2189849"/>
                  <a:pt x="8648660" y="2227417"/>
                </a:cubicBezTo>
                <a:cubicBezTo>
                  <a:pt x="8639941" y="2317591"/>
                  <a:pt x="8613796" y="2407644"/>
                  <a:pt x="8607609" y="2510933"/>
                </a:cubicBezTo>
                <a:cubicBezTo>
                  <a:pt x="8633490" y="2597916"/>
                  <a:pt x="8602674" y="2649734"/>
                  <a:pt x="8608432" y="2741866"/>
                </a:cubicBezTo>
                <a:cubicBezTo>
                  <a:pt x="8630300" y="2779815"/>
                  <a:pt x="8631929" y="2817058"/>
                  <a:pt x="8619112" y="2864935"/>
                </a:cubicBezTo>
                <a:cubicBezTo>
                  <a:pt x="8655820" y="2860552"/>
                  <a:pt x="8588374" y="2937673"/>
                  <a:pt x="8627742" y="2950807"/>
                </a:cubicBezTo>
                <a:lnTo>
                  <a:pt x="8611822" y="2978246"/>
                </a:lnTo>
                <a:lnTo>
                  <a:pt x="8608239" y="2995916"/>
                </a:lnTo>
                <a:lnTo>
                  <a:pt x="8598647" y="2998648"/>
                </a:lnTo>
                <a:lnTo>
                  <a:pt x="8587108" y="3023630"/>
                </a:lnTo>
                <a:cubicBezTo>
                  <a:pt x="8584111" y="3033333"/>
                  <a:pt x="8577413" y="3084375"/>
                  <a:pt x="8577885" y="3096975"/>
                </a:cubicBezTo>
                <a:cubicBezTo>
                  <a:pt x="8594321" y="3142205"/>
                  <a:pt x="8535131" y="3160433"/>
                  <a:pt x="8557492" y="3216657"/>
                </a:cubicBezTo>
                <a:cubicBezTo>
                  <a:pt x="8562518" y="3237178"/>
                  <a:pt x="8573573" y="3299737"/>
                  <a:pt x="8560894" y="3310980"/>
                </a:cubicBezTo>
                <a:cubicBezTo>
                  <a:pt x="8557601" y="3323902"/>
                  <a:pt x="8561083" y="3339340"/>
                  <a:pt x="8547852" y="3344725"/>
                </a:cubicBezTo>
                <a:cubicBezTo>
                  <a:pt x="8531788" y="3353908"/>
                  <a:pt x="8553430" y="3400659"/>
                  <a:pt x="8535427" y="3393250"/>
                </a:cubicBezTo>
                <a:cubicBezTo>
                  <a:pt x="8550195" y="3426421"/>
                  <a:pt x="8529553" y="3487753"/>
                  <a:pt x="8520092" y="3514536"/>
                </a:cubicBezTo>
                <a:cubicBezTo>
                  <a:pt x="8513726" y="3563353"/>
                  <a:pt x="8500070" y="3650327"/>
                  <a:pt x="8497231" y="3686149"/>
                </a:cubicBezTo>
                <a:cubicBezTo>
                  <a:pt x="8494574" y="3687657"/>
                  <a:pt x="8493370" y="3677229"/>
                  <a:pt x="8489799" y="3692208"/>
                </a:cubicBezTo>
                <a:cubicBezTo>
                  <a:pt x="8486228" y="3707187"/>
                  <a:pt x="8465938" y="3757479"/>
                  <a:pt x="8475804" y="3776022"/>
                </a:cubicBezTo>
                <a:cubicBezTo>
                  <a:pt x="8441061" y="3875691"/>
                  <a:pt x="8487451" y="3939839"/>
                  <a:pt x="8471279" y="3977138"/>
                </a:cubicBezTo>
                <a:cubicBezTo>
                  <a:pt x="8465599" y="4067300"/>
                  <a:pt x="8419685" y="4164564"/>
                  <a:pt x="8408913" y="4222149"/>
                </a:cubicBezTo>
                <a:cubicBezTo>
                  <a:pt x="8403583" y="4287917"/>
                  <a:pt x="8398240" y="4339232"/>
                  <a:pt x="8402112" y="4364683"/>
                </a:cubicBezTo>
                <a:lnTo>
                  <a:pt x="8393355" y="4462471"/>
                </a:lnTo>
                <a:cubicBezTo>
                  <a:pt x="8396004" y="4503329"/>
                  <a:pt x="8376320" y="4548111"/>
                  <a:pt x="8376166" y="4574052"/>
                </a:cubicBezTo>
                <a:cubicBezTo>
                  <a:pt x="8369380" y="4670665"/>
                  <a:pt x="8352302" y="4649921"/>
                  <a:pt x="8341678" y="4667756"/>
                </a:cubicBezTo>
                <a:cubicBezTo>
                  <a:pt x="8320864" y="4705850"/>
                  <a:pt x="8290794" y="4758928"/>
                  <a:pt x="8273661" y="4799019"/>
                </a:cubicBezTo>
                <a:cubicBezTo>
                  <a:pt x="8254323" y="4834076"/>
                  <a:pt x="8262378" y="4811645"/>
                  <a:pt x="8256132" y="4849614"/>
                </a:cubicBezTo>
                <a:cubicBezTo>
                  <a:pt x="8239320" y="4853334"/>
                  <a:pt x="8207060" y="4883089"/>
                  <a:pt x="8226804" y="4919971"/>
                </a:cubicBezTo>
                <a:lnTo>
                  <a:pt x="8171825" y="5010766"/>
                </a:lnTo>
                <a:cubicBezTo>
                  <a:pt x="8150097" y="4983259"/>
                  <a:pt x="8165842" y="5107656"/>
                  <a:pt x="8143172" y="5088190"/>
                </a:cubicBezTo>
                <a:cubicBezTo>
                  <a:pt x="8128060" y="5102008"/>
                  <a:pt x="8138350" y="5118851"/>
                  <a:pt x="8126363" y="5143922"/>
                </a:cubicBezTo>
                <a:cubicBezTo>
                  <a:pt x="8116335" y="5192745"/>
                  <a:pt x="8111851" y="5226225"/>
                  <a:pt x="8103782" y="5284346"/>
                </a:cubicBezTo>
                <a:cubicBezTo>
                  <a:pt x="8101016" y="5338386"/>
                  <a:pt x="8095811" y="5337325"/>
                  <a:pt x="8084361" y="5390948"/>
                </a:cubicBezTo>
                <a:cubicBezTo>
                  <a:pt x="8082912" y="5429655"/>
                  <a:pt x="8063705" y="5449508"/>
                  <a:pt x="8062552" y="5470854"/>
                </a:cubicBezTo>
                <a:cubicBezTo>
                  <a:pt x="8086776" y="5526328"/>
                  <a:pt x="8037513" y="5496377"/>
                  <a:pt x="8057342" y="5529643"/>
                </a:cubicBezTo>
                <a:cubicBezTo>
                  <a:pt x="8050653" y="5550879"/>
                  <a:pt x="8055939" y="5587444"/>
                  <a:pt x="8044923" y="5597292"/>
                </a:cubicBezTo>
                <a:lnTo>
                  <a:pt x="8035233" y="5608899"/>
                </a:lnTo>
                <a:cubicBezTo>
                  <a:pt x="8030775" y="5623501"/>
                  <a:pt x="8021047" y="5660431"/>
                  <a:pt x="8018178" y="5684911"/>
                </a:cubicBezTo>
                <a:cubicBezTo>
                  <a:pt x="8005590" y="5692608"/>
                  <a:pt x="8011744" y="5734344"/>
                  <a:pt x="8018018" y="5755776"/>
                </a:cubicBezTo>
                <a:cubicBezTo>
                  <a:pt x="8019409" y="5792777"/>
                  <a:pt x="7989082" y="5848613"/>
                  <a:pt x="8008640" y="5889599"/>
                </a:cubicBezTo>
                <a:cubicBezTo>
                  <a:pt x="8011480" y="5932097"/>
                  <a:pt x="8009486" y="5940901"/>
                  <a:pt x="8013542" y="5989744"/>
                </a:cubicBezTo>
                <a:cubicBezTo>
                  <a:pt x="8022089" y="6020787"/>
                  <a:pt x="7982918" y="6024963"/>
                  <a:pt x="7980757" y="6084926"/>
                </a:cubicBezTo>
                <a:cubicBezTo>
                  <a:pt x="7974117" y="6134231"/>
                  <a:pt x="7999371" y="6240432"/>
                  <a:pt x="7975907" y="6346549"/>
                </a:cubicBezTo>
                <a:cubicBezTo>
                  <a:pt x="7987225" y="6409741"/>
                  <a:pt x="7980509" y="6468689"/>
                  <a:pt x="7974221" y="6527527"/>
                </a:cubicBezTo>
                <a:cubicBezTo>
                  <a:pt x="7955361" y="6585667"/>
                  <a:pt x="7987786" y="6579284"/>
                  <a:pt x="7979135" y="6627129"/>
                </a:cubicBezTo>
                <a:cubicBezTo>
                  <a:pt x="7983057" y="6635153"/>
                  <a:pt x="7984986" y="6697665"/>
                  <a:pt x="7979404" y="6694819"/>
                </a:cubicBezTo>
                <a:cubicBezTo>
                  <a:pt x="7981755" y="6716947"/>
                  <a:pt x="8003903" y="6732844"/>
                  <a:pt x="8009526" y="6765445"/>
                </a:cubicBezTo>
                <a:cubicBezTo>
                  <a:pt x="8011113" y="6776325"/>
                  <a:pt x="8014662" y="6810511"/>
                  <a:pt x="8018211" y="6844697"/>
                </a:cubicBezTo>
                <a:lnTo>
                  <a:pt x="8019608" y="6857999"/>
                </a:lnTo>
                <a:lnTo>
                  <a:pt x="0" y="685799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2D9708-122C-A02A-1066-C6AF5E3EB3A5}"/>
              </a:ext>
            </a:extLst>
          </p:cNvPr>
          <p:cNvSpPr>
            <a:spLocks noGrp="1"/>
          </p:cNvSpPr>
          <p:nvPr>
            <p:ph type="title"/>
          </p:nvPr>
        </p:nvSpPr>
        <p:spPr>
          <a:xfrm>
            <a:off x="360966" y="391022"/>
            <a:ext cx="5160771" cy="1322887"/>
          </a:xfrm>
        </p:spPr>
        <p:txBody>
          <a:bodyPr vert="horz" lIns="91440" tIns="45720" rIns="91440" bIns="45720" rtlCol="0" anchor="ctr">
            <a:normAutofit/>
          </a:bodyPr>
          <a:lstStyle/>
          <a:p>
            <a:pPr algn="l" defTabSz="914377">
              <a:lnSpc>
                <a:spcPct val="90000"/>
              </a:lnSpc>
            </a:pPr>
            <a:r>
              <a:rPr lang="en-US" kern="1200">
                <a:solidFill>
                  <a:schemeClr val="tx1"/>
                </a:solidFill>
                <a:latin typeface="+mj-lt"/>
                <a:ea typeface="+mj-ea"/>
                <a:cs typeface="+mj-cs"/>
              </a:rPr>
              <a:t>User Interface (MacOS Application)</a:t>
            </a:r>
          </a:p>
        </p:txBody>
      </p:sp>
      <p:sp>
        <p:nvSpPr>
          <p:cNvPr id="2" name="TextBox 1">
            <a:extLst>
              <a:ext uri="{FF2B5EF4-FFF2-40B4-BE49-F238E27FC236}">
                <a16:creationId xmlns:a16="http://schemas.microsoft.com/office/drawing/2014/main" id="{856F1762-AEDB-1603-DE42-9AD787B1EAF7}"/>
              </a:ext>
            </a:extLst>
          </p:cNvPr>
          <p:cNvSpPr txBox="1"/>
          <p:nvPr/>
        </p:nvSpPr>
        <p:spPr>
          <a:xfrm>
            <a:off x="224356" y="1875340"/>
            <a:ext cx="5677283" cy="435485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defTabSz="914377">
              <a:lnSpc>
                <a:spcPct val="90000"/>
              </a:lnSpc>
              <a:spcAft>
                <a:spcPts val="600"/>
              </a:spcAft>
            </a:pPr>
            <a:r>
              <a:rPr lang="en-US"/>
              <a:t>Responsibilities:</a:t>
            </a:r>
          </a:p>
          <a:p>
            <a:pPr marL="285744" indent="-228594" defTabSz="914377">
              <a:lnSpc>
                <a:spcPct val="90000"/>
              </a:lnSpc>
              <a:spcAft>
                <a:spcPts val="600"/>
              </a:spcAft>
              <a:buFont typeface="Arial" panose="020B0604020202020204" pitchFamily="34" charset="0"/>
              <a:buChar char="•"/>
            </a:pPr>
            <a:r>
              <a:rPr lang="en-US"/>
              <a:t>Deliver a smooth and seamless user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Provide a conversational chat experience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Store and manage conversation data and other user preferences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Interface with the C++ RAG backend and allow it to focus solely on the core logic of RAG </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p>
          <a:p>
            <a:pPr marL="285744" indent="-228594" defTabSz="914377">
              <a:lnSpc>
                <a:spcPct val="90000"/>
              </a:lnSpc>
              <a:spcAft>
                <a:spcPts val="600"/>
              </a:spcAft>
              <a:buFont typeface="Arial" panose="020B0604020202020204" pitchFamily="34" charset="0"/>
              <a:buChar char="•"/>
            </a:pPr>
            <a:r>
              <a:rPr lang="en-US"/>
              <a:t>Handle the nuances of running an application in the MacOS environment (sandboxing, permissions, etc.)</a:t>
            </a:r>
          </a:p>
          <a:p>
            <a:pPr marL="285744" indent="-228594" defTabSz="914377">
              <a:lnSpc>
                <a:spcPct val="90000"/>
              </a:lnSpc>
              <a:spcAft>
                <a:spcPts val="600"/>
              </a:spcAft>
              <a:buFont typeface="Arial" panose="020B0604020202020204" pitchFamily="34" charset="0"/>
              <a:buChar char="•"/>
            </a:pPr>
            <a:r>
              <a:rPr lang="en-US"/>
              <a:t>Create a single self-containing package that encompasses all required assets including LLM weights</a:t>
            </a:r>
          </a:p>
          <a:p>
            <a:pPr marL="285744" indent="-228594" defTabSz="914377">
              <a:lnSpc>
                <a:spcPct val="90000"/>
              </a:lnSpc>
              <a:spcAft>
                <a:spcPts val="600"/>
              </a:spcAft>
              <a:buFont typeface="Arial" panose="020B0604020202020204" pitchFamily="34" charset="0"/>
              <a:buChar char="•"/>
            </a:pPr>
            <a:endParaRPr lang="en-US"/>
          </a:p>
        </p:txBody>
      </p:sp>
      <p:pic>
        <p:nvPicPr>
          <p:cNvPr id="3" name="Picture 2" descr="A screenshot of a computer&#10;&#10;AI-generated content may be incorrect.">
            <a:extLst>
              <a:ext uri="{FF2B5EF4-FFF2-40B4-BE49-F238E27FC236}">
                <a16:creationId xmlns:a16="http://schemas.microsoft.com/office/drawing/2014/main" id="{41DA4A17-8064-E531-F1F2-2898B4AD52CE}"/>
              </a:ext>
            </a:extLst>
          </p:cNvPr>
          <p:cNvPicPr>
            <a:picLocks noChangeAspect="1"/>
          </p:cNvPicPr>
          <p:nvPr/>
        </p:nvPicPr>
        <p:blipFill>
          <a:blip r:embed="rId2"/>
          <a:srcRect t="-139" r="17738" b="139"/>
          <a:stretch>
            <a:fillRect/>
          </a:stretch>
        </p:blipFill>
        <p:spPr>
          <a:xfrm>
            <a:off x="5777305" y="-1481"/>
            <a:ext cx="3374324" cy="6535212"/>
          </a:xfrm>
          <a:prstGeom prst="rect">
            <a:avLst/>
          </a:prstGeom>
        </p:spPr>
      </p:pic>
      <p:sp>
        <p:nvSpPr>
          <p:cNvPr id="5" name="TextBox 4">
            <a:extLst>
              <a:ext uri="{FF2B5EF4-FFF2-40B4-BE49-F238E27FC236}">
                <a16:creationId xmlns:a16="http://schemas.microsoft.com/office/drawing/2014/main" id="{2912573F-570A-9EE8-AADC-A7B71DA55025}"/>
              </a:ext>
            </a:extLst>
          </p:cNvPr>
          <p:cNvSpPr txBox="1"/>
          <p:nvPr/>
        </p:nvSpPr>
        <p:spPr>
          <a:xfrm>
            <a:off x="5777306" y="6529568"/>
            <a:ext cx="337332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UI codebase structure</a:t>
            </a:r>
          </a:p>
        </p:txBody>
      </p:sp>
      <p:pic>
        <p:nvPicPr>
          <p:cNvPr id="11" name="Picture 10" descr="A close up of a logo&#10;&#10;AI-generated content may be incorrect.">
            <a:extLst>
              <a:ext uri="{FF2B5EF4-FFF2-40B4-BE49-F238E27FC236}">
                <a16:creationId xmlns:a16="http://schemas.microsoft.com/office/drawing/2014/main" id="{58105159-18A0-D5A2-0529-17FF1422FD43}"/>
              </a:ext>
            </a:extLst>
          </p:cNvPr>
          <p:cNvPicPr>
            <a:picLocks noChangeAspect="1"/>
          </p:cNvPicPr>
          <p:nvPr/>
        </p:nvPicPr>
        <p:blipFill>
          <a:blip r:embed="rId3"/>
          <a:stretch>
            <a:fillRect/>
          </a:stretch>
        </p:blipFill>
        <p:spPr>
          <a:xfrm>
            <a:off x="3282242" y="6026521"/>
            <a:ext cx="2442907" cy="8330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E96EBB6C-CAF0-5710-720C-3CD509ADE6C5}"/>
              </a:ext>
            </a:extLst>
          </p:cNvPr>
          <p:cNvSpPr txBox="1"/>
          <p:nvPr/>
        </p:nvSpPr>
        <p:spPr>
          <a:xfrm>
            <a:off x="1509383" y="6219525"/>
            <a:ext cx="1688421" cy="35023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a:solidFill>
                  <a:srgbClr val="FFFFFF"/>
                </a:solidFill>
              </a:rPr>
              <a:t>TLDR on MacOS Dock</a:t>
            </a:r>
            <a:endParaRPr lang="en-US" sz="1300">
              <a:solidFill>
                <a:srgbClr val="FFFFFF"/>
              </a:solidFill>
              <a:ea typeface="Calibri"/>
              <a:cs typeface="Calibri"/>
            </a:endParaRPr>
          </a:p>
        </p:txBody>
      </p:sp>
    </p:spTree>
    <p:extLst>
      <p:ext uri="{BB962C8B-B14F-4D97-AF65-F5344CB8AC3E}">
        <p14:creationId xmlns:p14="http://schemas.microsoft.com/office/powerpoint/2010/main" val="109742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534880-02B0-AA07-1D95-F03D4F73F377}"/>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0E6E4C5-A608-5348-DB8A-15C9AFB86A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2AAEAFA9-A9E9-1555-8CAA-0DF409BDF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468" y="3296653"/>
            <a:ext cx="9151584" cy="3561347"/>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Content Placeholder 6">
            <a:extLst>
              <a:ext uri="{FF2B5EF4-FFF2-40B4-BE49-F238E27FC236}">
                <a16:creationId xmlns:a16="http://schemas.microsoft.com/office/drawing/2014/main" id="{80B56D5E-A13C-5829-79BF-EC6C9B8B640B}"/>
              </a:ext>
            </a:extLst>
          </p:cNvPr>
          <p:cNvPicPr>
            <a:picLocks noChangeAspect="1"/>
          </p:cNvPicPr>
          <p:nvPr/>
        </p:nvPicPr>
        <p:blipFill>
          <a:blip r:embed="rId2"/>
          <a:srcRect/>
          <a:stretch/>
        </p:blipFill>
        <p:spPr>
          <a:xfrm>
            <a:off x="11108" y="64939"/>
            <a:ext cx="9140005" cy="5712503"/>
          </a:xfrm>
          <a:prstGeom prst="rect">
            <a:avLst/>
          </a:prstGeom>
        </p:spPr>
      </p:pic>
      <p:sp>
        <p:nvSpPr>
          <p:cNvPr id="12" name="Title 3">
            <a:extLst>
              <a:ext uri="{FF2B5EF4-FFF2-40B4-BE49-F238E27FC236}">
                <a16:creationId xmlns:a16="http://schemas.microsoft.com/office/drawing/2014/main" id="{A1E6478C-FA27-E72E-4414-36D525F01EFC}"/>
              </a:ext>
            </a:extLst>
          </p:cNvPr>
          <p:cNvSpPr>
            <a:spLocks noGrp="1"/>
          </p:cNvSpPr>
          <p:nvPr>
            <p:ph type="title"/>
          </p:nvPr>
        </p:nvSpPr>
        <p:spPr>
          <a:xfrm>
            <a:off x="1044" y="5703255"/>
            <a:ext cx="9139383" cy="1322887"/>
          </a:xfrm>
        </p:spPr>
        <p:txBody>
          <a:bodyPr vert="horz" lIns="91440" tIns="45720" rIns="91440" bIns="45720" rtlCol="0" anchor="ctr">
            <a:normAutofit/>
          </a:bodyPr>
          <a:lstStyle/>
          <a:p>
            <a:pPr defTabSz="914377">
              <a:lnSpc>
                <a:spcPct val="90000"/>
              </a:lnSpc>
            </a:pPr>
            <a:r>
              <a:rPr lang="en-US" kern="1200">
                <a:latin typeface="+mj-lt"/>
                <a:ea typeface="+mj-ea"/>
                <a:cs typeface="+mj-cs"/>
              </a:rPr>
              <a:t>User Interface </a:t>
            </a:r>
            <a:r>
              <a:rPr lang="en-US"/>
              <a:t>– A Sneak Peek</a:t>
            </a:r>
          </a:p>
        </p:txBody>
      </p:sp>
    </p:spTree>
    <p:extLst>
      <p:ext uri="{BB962C8B-B14F-4D97-AF65-F5344CB8AC3E}">
        <p14:creationId xmlns:p14="http://schemas.microsoft.com/office/powerpoint/2010/main" val="200295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9B84D-D286-69F2-33E5-015E6D01283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B17C3BB8-9DC5-C9B3-27A1-BA8C6E285E41}"/>
              </a:ext>
            </a:extLst>
          </p:cNvPr>
          <p:cNvSpPr>
            <a:spLocks noGrp="1"/>
          </p:cNvSpPr>
          <p:nvPr>
            <p:ph type="title"/>
          </p:nvPr>
        </p:nvSpPr>
        <p:spPr>
          <a:xfrm>
            <a:off x="631448" y="226060"/>
            <a:ext cx="7900987" cy="817403"/>
          </a:xfrm>
        </p:spPr>
        <p:txBody>
          <a:bodyPr vert="horz" lIns="91440" tIns="45720" rIns="91440" bIns="45720" rtlCol="0" anchor="b">
            <a:normAutofit/>
          </a:bodyPr>
          <a:lstStyle/>
          <a:p>
            <a:pPr defTabSz="914377">
              <a:lnSpc>
                <a:spcPct val="90000"/>
              </a:lnSpc>
            </a:pPr>
            <a:r>
              <a:rPr lang="en-US" sz="3100"/>
              <a:t>The RAG Backend – Module interactions</a:t>
            </a:r>
            <a:endParaRPr lang="en-US">
              <a:ea typeface="+mj-ea"/>
              <a:cs typeface="+mj-cs"/>
            </a:endParaRPr>
          </a:p>
        </p:txBody>
      </p:sp>
      <p:pic>
        <p:nvPicPr>
          <p:cNvPr id="8" name="Picture 7" descr="A diagram of a software flow&#10;&#10;AI-generated content may be incorrect.">
            <a:extLst>
              <a:ext uri="{FF2B5EF4-FFF2-40B4-BE49-F238E27FC236}">
                <a16:creationId xmlns:a16="http://schemas.microsoft.com/office/drawing/2014/main" id="{14AD9F40-6755-1B71-2F8F-8DB8C007F671}"/>
              </a:ext>
            </a:extLst>
          </p:cNvPr>
          <p:cNvPicPr>
            <a:picLocks noChangeAspect="1"/>
          </p:cNvPicPr>
          <p:nvPr/>
        </p:nvPicPr>
        <p:blipFill>
          <a:blip r:embed="rId2"/>
          <a:stretch>
            <a:fillRect/>
          </a:stretch>
        </p:blipFill>
        <p:spPr>
          <a:xfrm>
            <a:off x="527582" y="2185275"/>
            <a:ext cx="7989449" cy="4673640"/>
          </a:xfrm>
          <a:prstGeom prst="rect">
            <a:avLst/>
          </a:prstGeom>
        </p:spPr>
      </p:pic>
    </p:spTree>
    <p:extLst>
      <p:ext uri="{BB962C8B-B14F-4D97-AF65-F5344CB8AC3E}">
        <p14:creationId xmlns:p14="http://schemas.microsoft.com/office/powerpoint/2010/main" val="1706800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6D5458-8E66-2A82-F850-6A26B03908EA}"/>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56B5B-E838-FBD6-71F8-F888E9176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C58697C-B485-59E1-6FC7-E086F624B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FB43265D-6270-D575-0518-876408BCE83B}"/>
              </a:ext>
            </a:extLst>
          </p:cNvPr>
          <p:cNvSpPr>
            <a:spLocks noGrp="1"/>
          </p:cNvSpPr>
          <p:nvPr>
            <p:ph type="title"/>
          </p:nvPr>
        </p:nvSpPr>
        <p:spPr>
          <a:xfrm>
            <a:off x="3026" y="-1631"/>
            <a:ext cx="6425561" cy="817403"/>
          </a:xfrm>
        </p:spPr>
        <p:txBody>
          <a:bodyPr vert="horz" lIns="91440" tIns="45720" rIns="91440" bIns="45720" rtlCol="0" anchor="b">
            <a:normAutofit fontScale="90000"/>
          </a:bodyPr>
          <a:lstStyle/>
          <a:p>
            <a:pPr defTabSz="914377">
              <a:lnSpc>
                <a:spcPct val="90000"/>
              </a:lnSpc>
            </a:pPr>
            <a:r>
              <a:rPr lang="en-US" sz="3100"/>
              <a:t>The RAG Backend</a:t>
            </a:r>
            <a:endParaRPr lang="en-US">
              <a:ea typeface="+mj-ea"/>
              <a:cs typeface="+mj-cs"/>
            </a:endParaRPr>
          </a:p>
          <a:p>
            <a:pPr defTabSz="914377">
              <a:lnSpc>
                <a:spcPct val="90000"/>
              </a:lnSpc>
            </a:pPr>
            <a:r>
              <a:rPr lang="en-US" sz="3100">
                <a:ea typeface="Calibri"/>
                <a:cs typeface="Calibri"/>
              </a:rPr>
              <a:t>(C++ Static Library – </a:t>
            </a:r>
            <a:r>
              <a:rPr lang="en-US" sz="3100" err="1">
                <a:ea typeface="Calibri"/>
                <a:cs typeface="Calibri"/>
              </a:rPr>
              <a:t>lib_tldr</a:t>
            </a:r>
            <a:r>
              <a:rPr lang="en-US" sz="3100">
                <a:ea typeface="Calibri"/>
                <a:cs typeface="Calibri"/>
              </a:rPr>
              <a:t>)</a:t>
            </a:r>
            <a:endParaRPr lang="en-US" sz="3100"/>
          </a:p>
        </p:txBody>
      </p:sp>
      <p:sp>
        <p:nvSpPr>
          <p:cNvPr id="2" name="TextBox 1">
            <a:extLst>
              <a:ext uri="{FF2B5EF4-FFF2-40B4-BE49-F238E27FC236}">
                <a16:creationId xmlns:a16="http://schemas.microsoft.com/office/drawing/2014/main" id="{C328321C-C602-E44D-3674-B4E13B7BBB11}"/>
              </a:ext>
            </a:extLst>
          </p:cNvPr>
          <p:cNvSpPr txBox="1"/>
          <p:nvPr/>
        </p:nvSpPr>
        <p:spPr>
          <a:xfrm>
            <a:off x="-657" y="2165588"/>
            <a:ext cx="6431455" cy="44781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900">
                <a:ea typeface="Calibri"/>
                <a:cs typeface="Calibri"/>
              </a:rPr>
              <a:t>Responsibilities:</a:t>
            </a:r>
          </a:p>
          <a:p>
            <a:pPr marL="285744" indent="-285744">
              <a:buFont typeface="Arial"/>
              <a:buChar char="•"/>
            </a:pPr>
            <a:r>
              <a:rPr lang="en-US" sz="1900">
                <a:ea typeface="Calibri"/>
                <a:cs typeface="Calibri"/>
              </a:rPr>
              <a:t>Initialize and manage the database</a:t>
            </a:r>
          </a:p>
          <a:p>
            <a:pPr marL="285744" indent="-285744">
              <a:buFont typeface="Arial"/>
              <a:buChar char="•"/>
            </a:pPr>
            <a:r>
              <a:rPr lang="en-US" sz="1900">
                <a:ea typeface="Calibri"/>
                <a:cs typeface="Calibri"/>
              </a:rPr>
              <a:t>Initialize and manage resources like  DB connection pool and LLM context pool</a:t>
            </a:r>
          </a:p>
          <a:p>
            <a:pPr marL="285744" indent="-285744">
              <a:buFont typeface="Arial"/>
              <a:buChar char="•"/>
            </a:pPr>
            <a:endParaRPr lang="en-US" sz="1900">
              <a:ea typeface="Calibri"/>
              <a:cs typeface="Calibri"/>
            </a:endParaRPr>
          </a:p>
          <a:p>
            <a:pPr marL="285744" indent="-285744">
              <a:buFont typeface="Arial"/>
              <a:buChar char="•"/>
            </a:pPr>
            <a:r>
              <a:rPr lang="en-US" sz="1900">
                <a:ea typeface="Calibri"/>
                <a:cs typeface="Calibri"/>
              </a:rPr>
              <a:t>Integrate with llama.cpp to load and execute Chat and Embedding LLMs</a:t>
            </a:r>
          </a:p>
          <a:p>
            <a:pPr marL="285744" indent="-285744">
              <a:buFont typeface="Arial"/>
              <a:buChar char="•"/>
            </a:pPr>
            <a:r>
              <a:rPr lang="en-US" sz="1900">
                <a:ea typeface="Calibri"/>
                <a:cs typeface="Calibri"/>
              </a:rPr>
              <a:t>Leverage </a:t>
            </a:r>
            <a:r>
              <a:rPr lang="en-US" sz="1900" err="1">
                <a:ea typeface="Calibri"/>
                <a:cs typeface="Calibri"/>
              </a:rPr>
              <a:t>Vectordump</a:t>
            </a:r>
            <a:r>
              <a:rPr lang="en-US" sz="1900">
                <a:ea typeface="Calibri"/>
                <a:cs typeface="Calibri"/>
              </a:rPr>
              <a:t> module to write embeddings to the file system</a:t>
            </a:r>
          </a:p>
          <a:p>
            <a:pPr marL="285744" indent="-285744">
              <a:buFont typeface="Arial"/>
              <a:buChar char="•"/>
            </a:pPr>
            <a:r>
              <a:rPr lang="en-US" sz="1900">
                <a:ea typeface="Calibri"/>
                <a:cs typeface="Calibri"/>
              </a:rPr>
              <a:t>Leverage NPU Accelerator module to read and search </a:t>
            </a:r>
            <a:r>
              <a:rPr lang="en-US" sz="1900" err="1">
                <a:ea typeface="Calibri"/>
                <a:cs typeface="Calibri"/>
              </a:rPr>
              <a:t>Vectordump</a:t>
            </a:r>
            <a:r>
              <a:rPr lang="en-US" sz="1900">
                <a:ea typeface="Calibri"/>
                <a:cs typeface="Calibri"/>
              </a:rPr>
              <a:t> files for relevant vectors</a:t>
            </a:r>
          </a:p>
          <a:p>
            <a:pPr marL="285744" indent="-285744">
              <a:buFont typeface="Arial"/>
              <a:buChar char="•"/>
            </a:pPr>
            <a:endParaRPr lang="en-US" sz="1900">
              <a:ea typeface="Calibri"/>
              <a:cs typeface="Calibri"/>
            </a:endParaRPr>
          </a:p>
          <a:p>
            <a:pPr marL="285744" indent="-285744">
              <a:buFont typeface="Arial"/>
              <a:buChar char="•"/>
            </a:pPr>
            <a:r>
              <a:rPr lang="en-US" sz="1900">
                <a:ea typeface="Calibri"/>
                <a:cs typeface="Calibri"/>
              </a:rPr>
              <a:t>Implement all the necessary RAG logic like document parsing, chunking,  efficient multi-threaded processing.</a:t>
            </a:r>
          </a:p>
          <a:p>
            <a:pPr marL="285744" indent="-285744">
              <a:buFont typeface="Arial"/>
              <a:buChar char="•"/>
            </a:pPr>
            <a:endParaRPr lang="en-US" sz="1900">
              <a:ea typeface="Calibri"/>
              <a:cs typeface="Calibri"/>
            </a:endParaRPr>
          </a:p>
        </p:txBody>
      </p:sp>
      <p:pic>
        <p:nvPicPr>
          <p:cNvPr id="6" name="Picture 5" descr="A screenshot of a computer&#10;&#10;AI-generated content may be incorrect.">
            <a:extLst>
              <a:ext uri="{FF2B5EF4-FFF2-40B4-BE49-F238E27FC236}">
                <a16:creationId xmlns:a16="http://schemas.microsoft.com/office/drawing/2014/main" id="{C366D1CC-A643-35D1-B816-33325F4E3E7A}"/>
              </a:ext>
            </a:extLst>
          </p:cNvPr>
          <p:cNvPicPr>
            <a:picLocks noChangeAspect="1"/>
          </p:cNvPicPr>
          <p:nvPr/>
        </p:nvPicPr>
        <p:blipFill>
          <a:blip r:embed="rId2"/>
          <a:stretch>
            <a:fillRect/>
          </a:stretch>
        </p:blipFill>
        <p:spPr>
          <a:xfrm>
            <a:off x="6427044" y="0"/>
            <a:ext cx="2719861" cy="6530128"/>
          </a:xfrm>
          <a:prstGeom prst="rect">
            <a:avLst/>
          </a:prstGeom>
        </p:spPr>
      </p:pic>
      <p:sp>
        <p:nvSpPr>
          <p:cNvPr id="9" name="TextBox 8">
            <a:extLst>
              <a:ext uri="{FF2B5EF4-FFF2-40B4-BE49-F238E27FC236}">
                <a16:creationId xmlns:a16="http://schemas.microsoft.com/office/drawing/2014/main" id="{F2AA6FF2-5C71-6702-C33B-B2ABA5E602F1}"/>
              </a:ext>
            </a:extLst>
          </p:cNvPr>
          <p:cNvSpPr txBox="1"/>
          <p:nvPr/>
        </p:nvSpPr>
        <p:spPr>
          <a:xfrm>
            <a:off x="6433048" y="6529568"/>
            <a:ext cx="2708471" cy="33202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300" err="1">
                <a:solidFill>
                  <a:srgbClr val="FFFFFF"/>
                </a:solidFill>
              </a:rPr>
              <a:t>lib_tldr</a:t>
            </a:r>
            <a:r>
              <a:rPr lang="en-US" sz="1300">
                <a:solidFill>
                  <a:srgbClr val="FFFFFF"/>
                </a:solidFill>
              </a:rPr>
              <a:t> codebase</a:t>
            </a:r>
            <a:endParaRPr lang="en-US"/>
          </a:p>
        </p:txBody>
      </p:sp>
    </p:spTree>
    <p:extLst>
      <p:ext uri="{BB962C8B-B14F-4D97-AF65-F5344CB8AC3E}">
        <p14:creationId xmlns:p14="http://schemas.microsoft.com/office/powerpoint/2010/main" val="23243456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13E4FF7-534A-A057-9A53-73387617E75F}"/>
              </a:ext>
            </a:extLst>
          </p:cNvPr>
          <p:cNvSpPr>
            <a:spLocks noGrp="1"/>
          </p:cNvSpPr>
          <p:nvPr>
            <p:ph type="title"/>
          </p:nvPr>
        </p:nvSpPr>
        <p:spPr>
          <a:xfrm>
            <a:off x="122813" y="492871"/>
            <a:ext cx="3611900" cy="1330839"/>
          </a:xfrm>
        </p:spPr>
        <p:txBody>
          <a:bodyPr>
            <a:normAutofit/>
          </a:bodyPr>
          <a:lstStyle/>
          <a:p>
            <a:pPr>
              <a:lnSpc>
                <a:spcPct val="90000"/>
              </a:lnSpc>
            </a:pPr>
            <a:r>
              <a:rPr lang="en-US" sz="4100" err="1">
                <a:ea typeface="Calibri"/>
                <a:cs typeface="Calibri"/>
              </a:rPr>
              <a:t>Vectordump</a:t>
            </a:r>
            <a:r>
              <a:rPr lang="en-US" sz="4100">
                <a:ea typeface="Calibri"/>
                <a:cs typeface="Calibri"/>
              </a:rPr>
              <a:t> files</a:t>
            </a:r>
            <a:endParaRPr lang="en-US" sz="4100"/>
          </a:p>
        </p:txBody>
      </p:sp>
      <p:sp>
        <p:nvSpPr>
          <p:cNvPr id="3" name="Content Placeholder 2">
            <a:extLst>
              <a:ext uri="{FF2B5EF4-FFF2-40B4-BE49-F238E27FC236}">
                <a16:creationId xmlns:a16="http://schemas.microsoft.com/office/drawing/2014/main" id="{72549545-9C22-0551-1C79-1ABF2AE6BE8D}"/>
              </a:ext>
            </a:extLst>
          </p:cNvPr>
          <p:cNvSpPr>
            <a:spLocks noGrp="1"/>
          </p:cNvSpPr>
          <p:nvPr>
            <p:ph idx="1"/>
          </p:nvPr>
        </p:nvSpPr>
        <p:spPr>
          <a:xfrm>
            <a:off x="121483" y="1931456"/>
            <a:ext cx="3299825" cy="4929991"/>
          </a:xfrm>
        </p:spPr>
        <p:txBody>
          <a:bodyPr vert="horz" lIns="91440" tIns="45720" rIns="91440" bIns="45720" rtlCol="0" anchor="t">
            <a:normAutofit/>
          </a:bodyPr>
          <a:lstStyle/>
          <a:p>
            <a:pPr>
              <a:lnSpc>
                <a:spcPct val="90000"/>
              </a:lnSpc>
            </a:pPr>
            <a:r>
              <a:rPr lang="en-US" sz="1800">
                <a:ea typeface="Calibri"/>
                <a:cs typeface="Calibri"/>
              </a:rPr>
              <a:t>Store embeddings for text chunks obtained during the embedding process. </a:t>
            </a:r>
            <a:br>
              <a:rPr lang="en-US" dirty="0"/>
            </a:br>
            <a:endParaRPr lang="en-US" sz="1800">
              <a:ea typeface="Calibri"/>
              <a:cs typeface="Calibri"/>
            </a:endParaRPr>
          </a:p>
          <a:p>
            <a:pPr>
              <a:lnSpc>
                <a:spcPct val="90000"/>
              </a:lnSpc>
            </a:pPr>
            <a:r>
              <a:rPr lang="en-US" sz="1800">
                <a:ea typeface="Calibri"/>
                <a:cs typeface="Calibri"/>
              </a:rPr>
              <a:t>Created using </a:t>
            </a:r>
            <a:r>
              <a:rPr lang="en-US" sz="1800" err="1">
                <a:ea typeface="Calibri"/>
                <a:cs typeface="Calibri"/>
              </a:rPr>
              <a:t>VecdumpWriter</a:t>
            </a:r>
            <a:r>
              <a:rPr lang="en-US" sz="1800">
                <a:ea typeface="Calibri"/>
                <a:cs typeface="Calibri"/>
              </a:rPr>
              <a:t> in RAG Backend</a:t>
            </a:r>
          </a:p>
          <a:p>
            <a:pPr>
              <a:lnSpc>
                <a:spcPct val="90000"/>
              </a:lnSpc>
            </a:pPr>
            <a:r>
              <a:rPr lang="en-US" sz="1800">
                <a:ea typeface="Calibri"/>
                <a:cs typeface="Calibri"/>
              </a:rPr>
              <a:t>Read by the NPU accelerator module by '</a:t>
            </a:r>
            <a:r>
              <a:rPr lang="en-US" sz="1800" err="1">
                <a:ea typeface="Calibri"/>
                <a:cs typeface="Calibri"/>
              </a:rPr>
              <a:t>mmap'ing</a:t>
            </a:r>
            <a:r>
              <a:rPr lang="en-US" sz="1800">
                <a:ea typeface="Calibri"/>
                <a:cs typeface="Calibri"/>
              </a:rPr>
              <a:t> the files into memory to perform vector similarity search</a:t>
            </a:r>
          </a:p>
          <a:p>
            <a:pPr>
              <a:lnSpc>
                <a:spcPct val="90000"/>
              </a:lnSpc>
            </a:pPr>
            <a:endParaRPr lang="en-US" sz="1800">
              <a:ea typeface="Calibri"/>
              <a:cs typeface="Calibri"/>
            </a:endParaRPr>
          </a:p>
          <a:p>
            <a:pPr>
              <a:lnSpc>
                <a:spcPct val="90000"/>
              </a:lnSpc>
            </a:pPr>
            <a:r>
              <a:rPr lang="en-US" sz="1800">
                <a:ea typeface="Calibri"/>
                <a:cs typeface="Calibri"/>
              </a:rPr>
              <a:t>Optimized header and file structure for direct use after loading into memory</a:t>
            </a:r>
          </a:p>
          <a:p>
            <a:pPr>
              <a:lnSpc>
                <a:spcPct val="90000"/>
              </a:lnSpc>
            </a:pPr>
            <a:endParaRPr lang="en-US" sz="1800">
              <a:ea typeface="Calibri"/>
              <a:cs typeface="Calibri"/>
            </a:endParaRPr>
          </a:p>
        </p:txBody>
      </p:sp>
      <p:pic>
        <p:nvPicPr>
          <p:cNvPr id="5" name="Content Placeholder 3" descr="A screenshot of a computer&#10;&#10;AI-generated content may be incorrect.">
            <a:extLst>
              <a:ext uri="{FF2B5EF4-FFF2-40B4-BE49-F238E27FC236}">
                <a16:creationId xmlns:a16="http://schemas.microsoft.com/office/drawing/2014/main" id="{3D938AB8-FC86-DFA0-2BCA-E1E7EFED73D2}"/>
              </a:ext>
            </a:extLst>
          </p:cNvPr>
          <p:cNvPicPr>
            <a:picLocks noChangeAspect="1"/>
          </p:cNvPicPr>
          <p:nvPr/>
        </p:nvPicPr>
        <p:blipFill>
          <a:blip r:embed="rId2"/>
          <a:stretch>
            <a:fillRect/>
          </a:stretch>
        </p:blipFill>
        <p:spPr>
          <a:xfrm>
            <a:off x="3733902" y="1071023"/>
            <a:ext cx="5414023" cy="4836977"/>
          </a:xfrm>
          <a:prstGeom prst="rect">
            <a:avLst/>
          </a:prstGeom>
        </p:spPr>
      </p:pic>
    </p:spTree>
    <p:extLst>
      <p:ext uri="{BB962C8B-B14F-4D97-AF65-F5344CB8AC3E}">
        <p14:creationId xmlns:p14="http://schemas.microsoft.com/office/powerpoint/2010/main" val="3417858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4EE22AC-6C6E-1A8F-B320-2496A818181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C34D29-0D73-054A-E133-E45D8CA94C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A4E0875-FB0E-6A01-DD17-204F224F5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10D7773-C36D-8FEE-0378-982E13D1758E}"/>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lnSpc>
                <a:spcPct val="90000"/>
              </a:lnSpc>
            </a:pPr>
            <a:r>
              <a:rPr lang="en-US" sz="3100"/>
              <a:t>NPU Accelerator</a:t>
            </a:r>
            <a:br>
              <a:rPr lang="en-US" sz="3100"/>
            </a:br>
            <a:r>
              <a:rPr lang="en-US" sz="3100">
                <a:ea typeface="Calibri"/>
                <a:cs typeface="Calibri"/>
              </a:rPr>
              <a:t>(lib-</a:t>
            </a:r>
            <a:r>
              <a:rPr lang="en-US" sz="3100" err="1">
                <a:ea typeface="Calibri"/>
                <a:cs typeface="Calibri"/>
              </a:rPr>
              <a:t>npu_accelerator</a:t>
            </a:r>
            <a:r>
              <a:rPr lang="en-US" sz="3100">
                <a:ea typeface="Calibri"/>
                <a:cs typeface="Calibri"/>
              </a:rPr>
              <a:t>)</a:t>
            </a:r>
            <a:endParaRPr lang="en-US">
              <a:ea typeface="+mj-ea"/>
              <a:cs typeface="+mj-cs"/>
            </a:endParaRPr>
          </a:p>
        </p:txBody>
      </p:sp>
      <p:pic>
        <p:nvPicPr>
          <p:cNvPr id="7" name="Picture 6" descr="A screenshot of a computer&#10;&#10;AI-generated content may be incorrect.">
            <a:extLst>
              <a:ext uri="{FF2B5EF4-FFF2-40B4-BE49-F238E27FC236}">
                <a16:creationId xmlns:a16="http://schemas.microsoft.com/office/drawing/2014/main" id="{050EE3DF-3A16-A717-F57E-C0037F14335D}"/>
              </a:ext>
            </a:extLst>
          </p:cNvPr>
          <p:cNvPicPr>
            <a:picLocks noChangeAspect="1"/>
          </p:cNvPicPr>
          <p:nvPr/>
        </p:nvPicPr>
        <p:blipFill>
          <a:blip r:embed="rId2"/>
          <a:stretch>
            <a:fillRect/>
          </a:stretch>
        </p:blipFill>
        <p:spPr>
          <a:xfrm>
            <a:off x="6708144" y="1880091"/>
            <a:ext cx="2439995" cy="2505833"/>
          </a:xfrm>
          <a:prstGeom prst="rect">
            <a:avLst/>
          </a:prstGeom>
        </p:spPr>
      </p:pic>
      <p:sp>
        <p:nvSpPr>
          <p:cNvPr id="8" name="TextBox 7">
            <a:extLst>
              <a:ext uri="{FF2B5EF4-FFF2-40B4-BE49-F238E27FC236}">
                <a16:creationId xmlns:a16="http://schemas.microsoft.com/office/drawing/2014/main" id="{831730F9-2499-9688-B52B-8C62AC424771}"/>
              </a:ext>
            </a:extLst>
          </p:cNvPr>
          <p:cNvSpPr txBox="1"/>
          <p:nvPr/>
        </p:nvSpPr>
        <p:spPr>
          <a:xfrm>
            <a:off x="331517" y="1214953"/>
            <a:ext cx="6368012"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Leverages Apple’s Neural Processing Unit to perform hardware-</a:t>
            </a:r>
          </a:p>
          <a:p>
            <a:r>
              <a:rPr lang="en-US"/>
              <a:t>accelerated cosine similarity computations as part of the RAG pipeline</a:t>
            </a:r>
          </a:p>
          <a:p>
            <a:endParaRPr lang="en-US">
              <a:ea typeface="Calibri"/>
              <a:cs typeface="Calibri"/>
            </a:endParaRPr>
          </a:p>
          <a:p>
            <a:endParaRPr lang="en-US">
              <a:ea typeface="Calibri"/>
              <a:cs typeface="Calibri"/>
            </a:endParaRPr>
          </a:p>
          <a:p>
            <a:r>
              <a:rPr lang="en-US" b="1" err="1">
                <a:ea typeface="+mn-lt"/>
                <a:cs typeface="+mn-lt"/>
              </a:rPr>
              <a:t>PyTorch</a:t>
            </a:r>
            <a:r>
              <a:rPr lang="en-US" b="1">
                <a:ea typeface="+mn-lt"/>
                <a:cs typeface="+mn-lt"/>
              </a:rPr>
              <a:t> module </a:t>
            </a:r>
            <a:r>
              <a:rPr lang="en-US">
                <a:ea typeface="+mn-lt"/>
                <a:cs typeface="+mn-lt"/>
              </a:rPr>
              <a:t>(</a:t>
            </a:r>
            <a:r>
              <a:rPr lang="en-US" err="1">
                <a:ea typeface="+mn-lt"/>
                <a:cs typeface="+mn-lt"/>
              </a:rPr>
              <a:t>tldr</a:t>
            </a:r>
            <a:r>
              <a:rPr lang="en-US">
                <a:ea typeface="+mn-lt"/>
                <a:cs typeface="+mn-lt"/>
              </a:rPr>
              <a:t> </a:t>
            </a:r>
            <a:r>
              <a:rPr lang="en-US" err="1">
                <a:ea typeface="+mn-lt"/>
                <a:cs typeface="+mn-lt"/>
              </a:rPr>
              <a:t>npu</a:t>
            </a:r>
            <a:r>
              <a:rPr lang="en-US">
                <a:ea typeface="+mn-lt"/>
                <a:cs typeface="+mn-lt"/>
              </a:rPr>
              <a:t>): Contains </a:t>
            </a:r>
            <a:r>
              <a:rPr lang="en-US" err="1">
                <a:ea typeface="+mn-lt"/>
                <a:cs typeface="+mn-lt"/>
              </a:rPr>
              <a:t>PyTorch</a:t>
            </a:r>
            <a:r>
              <a:rPr lang="en-US">
                <a:ea typeface="+mn-lt"/>
                <a:cs typeface="+mn-lt"/>
              </a:rPr>
              <a:t> code to perform batched cosine similarity.  </a:t>
            </a:r>
            <a:br>
              <a:rPr lang="en-US">
                <a:ea typeface="+mn-lt"/>
                <a:cs typeface="+mn-lt"/>
              </a:rPr>
            </a:br>
            <a:r>
              <a:rPr lang="en-US">
                <a:ea typeface="+mn-lt"/>
                <a:cs typeface="+mn-lt"/>
              </a:rPr>
              <a:t>(used for generating a CoreML package that gets utilized by the NPU accelerator)</a:t>
            </a:r>
            <a:endParaRPr lang="en-US"/>
          </a:p>
          <a:p>
            <a:endParaRPr lang="en-US">
              <a:ea typeface="Calibri"/>
              <a:cs typeface="Calibri"/>
            </a:endParaRPr>
          </a:p>
          <a:p>
            <a:r>
              <a:rPr lang="en-US" b="1">
                <a:ea typeface="+mn-lt"/>
                <a:cs typeface="+mn-lt"/>
              </a:rPr>
              <a:t>Swift module</a:t>
            </a:r>
            <a:r>
              <a:rPr lang="en-US">
                <a:ea typeface="+mn-lt"/>
                <a:cs typeface="+mn-lt"/>
              </a:rPr>
              <a:t> (</a:t>
            </a:r>
            <a:r>
              <a:rPr lang="en-US" err="1">
                <a:ea typeface="+mn-lt"/>
                <a:cs typeface="+mn-lt"/>
              </a:rPr>
              <a:t>npu</a:t>
            </a:r>
            <a:r>
              <a:rPr lang="en-US">
                <a:ea typeface="+mn-lt"/>
                <a:cs typeface="+mn-lt"/>
              </a:rPr>
              <a:t>-accelerator): Implements the logic in Swift to</a:t>
            </a:r>
          </a:p>
          <a:p>
            <a:pPr marL="285744" indent="-285744">
              <a:buFont typeface="Arial"/>
              <a:buChar char="•"/>
            </a:pPr>
            <a:r>
              <a:rPr lang="en-US">
                <a:ea typeface="+mn-lt"/>
                <a:cs typeface="+mn-lt"/>
              </a:rPr>
              <a:t>Read vector dump files </a:t>
            </a:r>
            <a:endParaRPr lang="en-US">
              <a:ea typeface="Calibri"/>
              <a:cs typeface="Calibri"/>
            </a:endParaRPr>
          </a:p>
          <a:p>
            <a:pPr marL="285744" indent="-285744">
              <a:buFont typeface="Arial"/>
              <a:buChar char="•"/>
            </a:pPr>
            <a:r>
              <a:rPr lang="en-US">
                <a:ea typeface="+mn-lt"/>
                <a:cs typeface="+mn-lt"/>
              </a:rPr>
              <a:t>Leverage the CoreML cosine similarity model to perform vector similarity search using the Apple Neural Engine (ANE)</a:t>
            </a:r>
            <a:endParaRPr lang="en-US">
              <a:ea typeface="Calibri"/>
              <a:cs typeface="Calibri"/>
            </a:endParaRPr>
          </a:p>
          <a:p>
            <a:pPr marL="285744" indent="-285744">
              <a:buFont typeface="Arial"/>
              <a:buChar char="•"/>
            </a:pPr>
            <a:endParaRPr lang="en-US">
              <a:ea typeface="Calibri"/>
              <a:cs typeface="Calibri"/>
            </a:endParaRPr>
          </a:p>
          <a:p>
            <a:pPr marL="285744" indent="-285744">
              <a:buFont typeface="Arial"/>
              <a:buChar char="•"/>
            </a:pPr>
            <a:r>
              <a:rPr lang="en-US">
                <a:ea typeface="Calibri"/>
                <a:cs typeface="Calibri"/>
              </a:rPr>
              <a:t>Expose the Swift codebase as C++ API to be leveraged by RAG backend (CoreML API available in Python, Swift only)</a:t>
            </a:r>
          </a:p>
          <a:p>
            <a:pPr marL="285744" indent="-285744">
              <a:buFont typeface="Arial"/>
              <a:buChar char="•"/>
            </a:pPr>
            <a:endParaRPr lang="en-US">
              <a:ea typeface="Calibri"/>
              <a:cs typeface="Calibri"/>
            </a:endParaRPr>
          </a:p>
        </p:txBody>
      </p:sp>
      <p:sp>
        <p:nvSpPr>
          <p:cNvPr id="10" name="TextBox 9">
            <a:extLst>
              <a:ext uri="{FF2B5EF4-FFF2-40B4-BE49-F238E27FC236}">
                <a16:creationId xmlns:a16="http://schemas.microsoft.com/office/drawing/2014/main" id="{A2B62C7F-DE3E-235D-09F7-A7976F1B55AC}"/>
              </a:ext>
            </a:extLst>
          </p:cNvPr>
          <p:cNvSpPr txBox="1"/>
          <p:nvPr/>
        </p:nvSpPr>
        <p:spPr>
          <a:xfrm>
            <a:off x="6706276" y="4389290"/>
            <a:ext cx="2435243" cy="577927"/>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err="1">
                <a:solidFill>
                  <a:srgbClr val="FFFFFF"/>
                </a:solidFill>
              </a:rPr>
              <a:t>Npu</a:t>
            </a:r>
            <a:r>
              <a:rPr lang="en-US" sz="1400">
                <a:solidFill>
                  <a:srgbClr val="FFFFFF"/>
                </a:solidFill>
              </a:rPr>
              <a:t> Accelerator </a:t>
            </a:r>
            <a:endParaRPr lang="en-US" sz="1400">
              <a:solidFill>
                <a:srgbClr val="000000"/>
              </a:solidFill>
            </a:endParaRPr>
          </a:p>
          <a:p>
            <a:pPr algn="ctr">
              <a:spcAft>
                <a:spcPts val="600"/>
              </a:spcAft>
            </a:pPr>
            <a:r>
              <a:rPr lang="en-US" sz="1400">
                <a:solidFill>
                  <a:srgbClr val="FFFFFF"/>
                </a:solidFill>
              </a:rPr>
              <a:t>codebase</a:t>
            </a:r>
            <a:endParaRPr lang="en-US" sz="1400">
              <a:ea typeface="Calibri"/>
              <a:cs typeface="Calibri"/>
            </a:endParaRPr>
          </a:p>
        </p:txBody>
      </p:sp>
    </p:spTree>
    <p:extLst>
      <p:ext uri="{BB962C8B-B14F-4D97-AF65-F5344CB8AC3E}">
        <p14:creationId xmlns:p14="http://schemas.microsoft.com/office/powerpoint/2010/main" val="404085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EE4550-3A8D-0C30-44A0-7186EE3B68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276AC9-DD0D-AA9C-A770-472BCFBB5876}"/>
              </a:ext>
            </a:extLst>
          </p:cNvPr>
          <p:cNvSpPr>
            <a:spLocks noGrp="1"/>
          </p:cNvSpPr>
          <p:nvPr>
            <p:ph type="title"/>
          </p:nvPr>
        </p:nvSpPr>
        <p:spPr>
          <a:xfrm>
            <a:off x="5896470" y="-1245"/>
            <a:ext cx="2748679" cy="1415271"/>
          </a:xfrm>
        </p:spPr>
        <p:txBody>
          <a:bodyPr vert="horz" lIns="91440" tIns="45720" rIns="91440" bIns="45720" rtlCol="0" anchor="t">
            <a:normAutofit/>
          </a:bodyPr>
          <a:lstStyle/>
          <a:p>
            <a:pPr algn="l" defTabSz="914377">
              <a:lnSpc>
                <a:spcPct val="90000"/>
              </a:lnSpc>
            </a:pPr>
            <a:r>
              <a:rPr lang="en-US" sz="2800"/>
              <a:t>NPU accelerator workflow</a:t>
            </a:r>
          </a:p>
        </p:txBody>
      </p:sp>
      <p:sp>
        <p:nvSpPr>
          <p:cNvPr id="26" name="Rectangle 25">
            <a:extLst>
              <a:ext uri="{FF2B5EF4-FFF2-40B4-BE49-F238E27FC236}">
                <a16:creationId xmlns:a16="http://schemas.microsoft.com/office/drawing/2014/main" id="{7ED7575E-88D2-B771-681D-46A7E55415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682343"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a computer program&#10;&#10;AI-generated content may be incorrect.">
            <a:extLst>
              <a:ext uri="{FF2B5EF4-FFF2-40B4-BE49-F238E27FC236}">
                <a16:creationId xmlns:a16="http://schemas.microsoft.com/office/drawing/2014/main" id="{D3DB4A10-4B0A-74B3-61C7-804784A68C0F}"/>
              </a:ext>
            </a:extLst>
          </p:cNvPr>
          <p:cNvPicPr>
            <a:picLocks noChangeAspect="1"/>
          </p:cNvPicPr>
          <p:nvPr/>
        </p:nvPicPr>
        <p:blipFill>
          <a:blip r:embed="rId2"/>
          <a:stretch>
            <a:fillRect/>
          </a:stretch>
        </p:blipFill>
        <p:spPr>
          <a:xfrm>
            <a:off x="501929" y="963308"/>
            <a:ext cx="4666421" cy="4938011"/>
          </a:xfrm>
          <a:prstGeom prst="rect">
            <a:avLst/>
          </a:prstGeom>
        </p:spPr>
      </p:pic>
      <p:cxnSp>
        <p:nvCxnSpPr>
          <p:cNvPr id="28" name="Straight Connector 27">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49543" y="871147"/>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633CBF1-9561-EF3F-E00A-5ECF82E1794A}"/>
              </a:ext>
            </a:extLst>
          </p:cNvPr>
          <p:cNvSpPr txBox="1"/>
          <p:nvPr/>
        </p:nvSpPr>
        <p:spPr>
          <a:xfrm>
            <a:off x="5896470" y="1113476"/>
            <a:ext cx="2748679" cy="3945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377">
              <a:lnSpc>
                <a:spcPct val="90000"/>
              </a:lnSpc>
              <a:spcAft>
                <a:spcPts val="600"/>
              </a:spcAft>
            </a:pPr>
            <a:r>
              <a:rPr lang="en-US"/>
              <a:t>Preparation phase:</a:t>
            </a:r>
          </a:p>
          <a:p>
            <a:pPr marL="285744" indent="-228594" defTabSz="914377">
              <a:lnSpc>
                <a:spcPct val="90000"/>
              </a:lnSpc>
              <a:spcAft>
                <a:spcPts val="600"/>
              </a:spcAft>
              <a:buFont typeface="Arial" panose="020B0604020202020204" pitchFamily="34" charset="0"/>
              <a:buChar char="•"/>
            </a:pPr>
            <a:r>
              <a:rPr lang="en-US"/>
              <a:t>Prepare CoreML package – compile time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Embed files and create </a:t>
            </a:r>
            <a:r>
              <a:rPr lang="en-US" err="1"/>
              <a:t>vectordump</a:t>
            </a:r>
            <a:r>
              <a:rPr lang="en-US"/>
              <a:t> file – by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endParaRPr lang="en-US">
              <a:ea typeface="Calibri"/>
              <a:cs typeface="Calibri"/>
            </a:endParaRPr>
          </a:p>
          <a:p>
            <a:pPr defTabSz="914377">
              <a:lnSpc>
                <a:spcPct val="90000"/>
              </a:lnSpc>
              <a:spcAft>
                <a:spcPts val="600"/>
              </a:spcAft>
            </a:pPr>
            <a:r>
              <a:rPr lang="en-US"/>
              <a:t>Execution Phase:</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Receive query vector from RAG backend</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Read </a:t>
            </a:r>
            <a:r>
              <a:rPr lang="en-US" err="1"/>
              <a:t>vectordump</a:t>
            </a:r>
            <a:r>
              <a:rPr lang="en-US"/>
              <a:t> files</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Perform cosine similarity directly on the data accessed by </a:t>
            </a:r>
            <a:r>
              <a:rPr lang="en-US" err="1"/>
              <a:t>mmap</a:t>
            </a:r>
            <a:r>
              <a:rPr lang="en-US"/>
              <a:t>()</a:t>
            </a:r>
            <a:endParaRPr lang="en-US">
              <a:ea typeface="Calibri"/>
              <a:cs typeface="Calibri"/>
            </a:endParaRPr>
          </a:p>
          <a:p>
            <a:pPr marL="285744" indent="-228594" defTabSz="914377">
              <a:lnSpc>
                <a:spcPct val="90000"/>
              </a:lnSpc>
              <a:spcAft>
                <a:spcPts val="600"/>
              </a:spcAft>
              <a:buFont typeface="Arial" panose="020B0604020202020204" pitchFamily="34" charset="0"/>
              <a:buChar char="•"/>
            </a:pPr>
            <a:r>
              <a:rPr lang="en-US"/>
              <a:t>Return embedding hashes and similarity scores to RAG Backend</a:t>
            </a:r>
            <a:endParaRPr lang="en-US">
              <a:ea typeface="Calibri"/>
              <a:cs typeface="Calibri"/>
            </a:endParaRPr>
          </a:p>
        </p:txBody>
      </p:sp>
    </p:spTree>
    <p:extLst>
      <p:ext uri="{BB962C8B-B14F-4D97-AF65-F5344CB8AC3E}">
        <p14:creationId xmlns:p14="http://schemas.microsoft.com/office/powerpoint/2010/main" val="2805512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AA4BDF-8B29-3CD0-A1D7-E6A38FA7C7E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663CD-7FB7-9E78-30F1-B23B0C07B9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257FD99-B36D-4A58-6980-B5B0417075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1B2931D-91C4-C435-7975-D4D2694285F7}"/>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NPU Module Benefits</a:t>
            </a:r>
            <a:endParaRPr lang="en-US" sz="4900">
              <a:ea typeface="Calibri"/>
              <a:cs typeface="Calibri"/>
            </a:endParaRPr>
          </a:p>
        </p:txBody>
      </p:sp>
      <p:graphicFrame>
        <p:nvGraphicFramePr>
          <p:cNvPr id="23" name="Content Placeholder 4">
            <a:extLst>
              <a:ext uri="{FF2B5EF4-FFF2-40B4-BE49-F238E27FC236}">
                <a16:creationId xmlns:a16="http://schemas.microsoft.com/office/drawing/2014/main" id="{1951ED38-7C4E-3A7A-DC0C-08B9F49A4413}"/>
              </a:ext>
            </a:extLst>
          </p:cNvPr>
          <p:cNvGraphicFramePr>
            <a:graphicFrameLocks noGrp="1"/>
          </p:cNvGraphicFramePr>
          <p:nvPr>
            <p:ph idx="1"/>
          </p:nvPr>
        </p:nvGraphicFramePr>
        <p:xfrm>
          <a:off x="457200" y="1600202"/>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6586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241DB-6B56-5733-756A-1B2398931F2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26721D-6799-1798-A3BF-114400B10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9B10783-500C-FB3B-5702-F0CEA265B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3CFA0679-431C-0C5D-0D3A-25ADE9FD1802}"/>
              </a:ext>
            </a:extLst>
          </p:cNvPr>
          <p:cNvSpPr>
            <a:spLocks noGrp="1"/>
          </p:cNvSpPr>
          <p:nvPr>
            <p:ph type="title"/>
          </p:nvPr>
        </p:nvSpPr>
        <p:spPr>
          <a:xfrm>
            <a:off x="3023" y="226060"/>
            <a:ext cx="9139616" cy="817403"/>
          </a:xfrm>
        </p:spPr>
        <p:txBody>
          <a:bodyPr vert="horz" lIns="91440" tIns="45720" rIns="91440" bIns="45720" rtlCol="0" anchor="b">
            <a:normAutofit fontScale="90000"/>
          </a:bodyPr>
          <a:lstStyle/>
          <a:p>
            <a:pPr defTabSz="914377"/>
            <a:r>
              <a:rPr lang="en-US" sz="4900"/>
              <a:t>Llama.cpp</a:t>
            </a:r>
            <a:endParaRPr lang="en-US"/>
          </a:p>
        </p:txBody>
      </p:sp>
      <p:sp>
        <p:nvSpPr>
          <p:cNvPr id="17" name="Content Placeholder 16">
            <a:extLst>
              <a:ext uri="{FF2B5EF4-FFF2-40B4-BE49-F238E27FC236}">
                <a16:creationId xmlns:a16="http://schemas.microsoft.com/office/drawing/2014/main" id="{B4A786E8-6DEC-4798-CAE9-D56D35E76F11}"/>
              </a:ext>
            </a:extLst>
          </p:cNvPr>
          <p:cNvSpPr>
            <a:spLocks noGrp="1"/>
          </p:cNvSpPr>
          <p:nvPr>
            <p:ph idx="1"/>
          </p:nvPr>
        </p:nvSpPr>
        <p:spPr>
          <a:xfrm>
            <a:off x="457203" y="1600202"/>
            <a:ext cx="8220493" cy="4771867"/>
          </a:xfrm>
        </p:spPr>
        <p:txBody>
          <a:bodyPr vert="horz" lIns="91440" tIns="45720" rIns="91440" bIns="45720" rtlCol="0" anchor="t">
            <a:normAutofit fontScale="62500" lnSpcReduction="20000"/>
          </a:bodyPr>
          <a:lstStyle/>
          <a:p>
            <a:r>
              <a:rPr lang="en-US" b="1" dirty="0">
                <a:ea typeface="+mn-lt"/>
                <a:cs typeface="+mn-lt"/>
              </a:rPr>
              <a:t>Customized llama.cpp Fork:</a:t>
            </a:r>
            <a:r>
              <a:rPr lang="en-US" dirty="0">
                <a:ea typeface="+mn-lt"/>
                <a:cs typeface="+mn-lt"/>
              </a:rPr>
              <a:t> A streamlined macOS build of llama.cpp using the GGML Metal backend is statically linked with the RAG backend for in-memory inference.</a:t>
            </a:r>
            <a:endParaRPr lang="en-US" dirty="0"/>
          </a:p>
          <a:p>
            <a:pPr marL="0" indent="0">
              <a:buNone/>
            </a:pPr>
            <a:endParaRPr lang="en-US" dirty="0">
              <a:ea typeface="+mn-lt"/>
              <a:cs typeface="+mn-lt"/>
            </a:endParaRPr>
          </a:p>
          <a:p>
            <a:r>
              <a:rPr lang="en-US" b="1" dirty="0">
                <a:ea typeface="+mn-lt"/>
                <a:cs typeface="+mn-lt"/>
              </a:rPr>
              <a:t>How llama.cpp is used:</a:t>
            </a:r>
            <a:r>
              <a:rPr lang="en-US" dirty="0">
                <a:ea typeface="+mn-lt"/>
                <a:cs typeface="+mn-lt"/>
              </a:rPr>
              <a:t> </a:t>
            </a:r>
          </a:p>
          <a:p>
            <a:pPr lvl="1">
              <a:buFont typeface="Courier New"/>
              <a:buChar char="o"/>
            </a:pPr>
            <a:r>
              <a:rPr lang="en-US" dirty="0">
                <a:ea typeface="+mn-lt"/>
                <a:cs typeface="+mn-lt"/>
              </a:rPr>
              <a:t>Functionalities such as tokenization, decoding, and sampling are accessed through the public APIs exposed in </a:t>
            </a:r>
            <a:r>
              <a:rPr lang="en-US" dirty="0" err="1">
                <a:ea typeface="+mn-lt"/>
                <a:cs typeface="+mn-lt"/>
              </a:rPr>
              <a:t>llama.h</a:t>
            </a:r>
            <a:r>
              <a:rPr lang="en-US" dirty="0">
                <a:ea typeface="+mn-lt"/>
                <a:cs typeface="+mn-lt"/>
              </a:rPr>
              <a:t> and </a:t>
            </a:r>
            <a:r>
              <a:rPr lang="en-US" dirty="0" err="1">
                <a:ea typeface="+mn-lt"/>
                <a:cs typeface="+mn-lt"/>
              </a:rPr>
              <a:t>ggml.h</a:t>
            </a:r>
            <a:r>
              <a:rPr lang="en-US" dirty="0">
                <a:ea typeface="+mn-lt"/>
                <a:cs typeface="+mn-lt"/>
              </a:rPr>
              <a:t>.</a:t>
            </a:r>
            <a:endParaRPr lang="en-US"/>
          </a:p>
          <a:p>
            <a:pPr lvl="1">
              <a:buFont typeface="Courier New"/>
              <a:buChar char="o"/>
            </a:pPr>
            <a:r>
              <a:rPr lang="en-US" dirty="0" err="1">
                <a:ea typeface="+mn-lt"/>
                <a:cs typeface="+mn-lt"/>
              </a:rPr>
              <a:t>LLmChat</a:t>
            </a:r>
            <a:r>
              <a:rPr lang="en-US" dirty="0">
                <a:ea typeface="+mn-lt"/>
                <a:cs typeface="+mn-lt"/>
              </a:rPr>
              <a:t> and </a:t>
            </a:r>
            <a:r>
              <a:rPr lang="en-US" dirty="0" err="1">
                <a:ea typeface="+mn-lt"/>
                <a:cs typeface="+mn-lt"/>
              </a:rPr>
              <a:t>LLmEmbedding</a:t>
            </a:r>
            <a:r>
              <a:rPr lang="en-US" dirty="0">
                <a:ea typeface="+mn-lt"/>
                <a:cs typeface="+mn-lt"/>
              </a:rPr>
              <a:t> classes from RAG backend inspired from workflows in server, embedding, &amp; simple submodules</a:t>
            </a:r>
            <a:br>
              <a:rPr lang="en-US" dirty="0">
                <a:ea typeface="+mn-lt"/>
                <a:cs typeface="+mn-lt"/>
              </a:rPr>
            </a:br>
            <a:endParaRPr lang="en-US" dirty="0">
              <a:ea typeface="+mn-lt"/>
              <a:cs typeface="+mn-lt"/>
            </a:endParaRPr>
          </a:p>
          <a:p>
            <a:r>
              <a:rPr lang="en-US" b="1" dirty="0">
                <a:ea typeface="+mn-lt"/>
                <a:cs typeface="+mn-lt"/>
              </a:rPr>
              <a:t>Performance Optimizations:</a:t>
            </a:r>
            <a:r>
              <a:rPr lang="en-US" dirty="0">
                <a:ea typeface="+mn-lt"/>
                <a:cs typeface="+mn-lt"/>
              </a:rPr>
              <a:t> </a:t>
            </a:r>
          </a:p>
          <a:p>
            <a:pPr lvl="1">
              <a:buFont typeface="Courier New"/>
              <a:buChar char="o"/>
            </a:pPr>
            <a:r>
              <a:rPr lang="en-US" dirty="0">
                <a:ea typeface="+mn-lt"/>
                <a:cs typeface="+mn-lt"/>
              </a:rPr>
              <a:t>OpenMP for parallelized tokenization and batch decoding. </a:t>
            </a:r>
          </a:p>
          <a:p>
            <a:pPr lvl="1">
              <a:buFont typeface="Courier New"/>
              <a:buChar char="o"/>
            </a:pPr>
            <a:r>
              <a:rPr lang="en-US" dirty="0">
                <a:ea typeface="+mn-lt"/>
                <a:cs typeface="+mn-lt"/>
              </a:rPr>
              <a:t>LLM context pools for multiple parallel executions using shared model weight.</a:t>
            </a:r>
            <a:br>
              <a:rPr lang="en-US" dirty="0">
                <a:ea typeface="+mn-lt"/>
                <a:cs typeface="+mn-lt"/>
              </a:rPr>
            </a:br>
            <a:endParaRPr lang="en-US" dirty="0">
              <a:ea typeface="+mn-lt"/>
              <a:cs typeface="+mn-lt"/>
            </a:endParaRPr>
          </a:p>
          <a:p>
            <a:r>
              <a:rPr lang="en-US" b="1" dirty="0">
                <a:ea typeface="+mn-lt"/>
                <a:cs typeface="+mn-lt"/>
              </a:rPr>
              <a:t>No External Dependencies:</a:t>
            </a:r>
            <a:r>
              <a:rPr lang="en-US" dirty="0">
                <a:ea typeface="+mn-lt"/>
                <a:cs typeface="+mn-lt"/>
              </a:rPr>
              <a:t> Enables fully offline, dependency-free inference without requiring any background services or external tools.</a:t>
            </a:r>
            <a:endParaRPr lang="en-US"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67891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D159156-18D1-C7A8-8955-4A3BE863E7F4}"/>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D24BC9E-AC6A-42EE-AFD8-B290720B84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4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5" y="4107627"/>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4" name="Title 3">
            <a:extLst>
              <a:ext uri="{FF2B5EF4-FFF2-40B4-BE49-F238E27FC236}">
                <a16:creationId xmlns:a16="http://schemas.microsoft.com/office/drawing/2014/main" id="{FABDC25D-3D6D-0C85-71DB-6F57831EC0BE}"/>
              </a:ext>
            </a:extLst>
          </p:cNvPr>
          <p:cNvSpPr>
            <a:spLocks noGrp="1"/>
          </p:cNvSpPr>
          <p:nvPr>
            <p:ph type="title"/>
          </p:nvPr>
        </p:nvSpPr>
        <p:spPr>
          <a:xfrm>
            <a:off x="788671" y="4329321"/>
            <a:ext cx="2743200" cy="1645920"/>
          </a:xfrm>
        </p:spPr>
        <p:txBody>
          <a:bodyPr vert="horz" lIns="91440" tIns="45720" rIns="91440" bIns="45720" rtlCol="0" anchor="ctr">
            <a:normAutofit/>
          </a:bodyPr>
          <a:lstStyle/>
          <a:p>
            <a:pPr defTabSz="914377"/>
            <a:r>
              <a:rPr lang="en-US" sz="2800"/>
              <a:t>Database (PostgreSQL)</a:t>
            </a:r>
          </a:p>
        </p:txBody>
      </p:sp>
      <p:pic>
        <p:nvPicPr>
          <p:cNvPr id="3" name="Picture 2" descr="A screenshot of a computer&#10;&#10;AI-generated content may be incorrect.">
            <a:extLst>
              <a:ext uri="{FF2B5EF4-FFF2-40B4-BE49-F238E27FC236}">
                <a16:creationId xmlns:a16="http://schemas.microsoft.com/office/drawing/2014/main" id="{9D22F6AA-6BF3-CBB3-3974-F2D6B0F710D0}"/>
              </a:ext>
            </a:extLst>
          </p:cNvPr>
          <p:cNvPicPr>
            <a:picLocks noChangeAspect="1"/>
          </p:cNvPicPr>
          <p:nvPr/>
        </p:nvPicPr>
        <p:blipFill>
          <a:blip r:embed="rId2"/>
          <a:srcRect r="32046" b="2"/>
          <a:stretch>
            <a:fillRect/>
          </a:stretch>
        </p:blipFill>
        <p:spPr>
          <a:xfrm>
            <a:off x="996071" y="361914"/>
            <a:ext cx="2728071" cy="3208121"/>
          </a:xfrm>
          <a:prstGeom prst="rect">
            <a:avLst/>
          </a:prstGeom>
        </p:spPr>
      </p:pic>
      <p:pic>
        <p:nvPicPr>
          <p:cNvPr id="6" name="Content Placeholder 3" descr="A screenshot of a computer&#10;&#10;AI-generated content may be incorrect.">
            <a:extLst>
              <a:ext uri="{FF2B5EF4-FFF2-40B4-BE49-F238E27FC236}">
                <a16:creationId xmlns:a16="http://schemas.microsoft.com/office/drawing/2014/main" id="{03E161C8-B29D-1AE1-8296-C7C2B7B7CE1A}"/>
              </a:ext>
            </a:extLst>
          </p:cNvPr>
          <p:cNvPicPr>
            <a:picLocks noChangeAspect="1"/>
          </p:cNvPicPr>
          <p:nvPr/>
        </p:nvPicPr>
        <p:blipFill>
          <a:blip r:embed="rId3"/>
          <a:srcRect l="840" r="31723" b="979"/>
          <a:stretch>
            <a:fillRect/>
          </a:stretch>
        </p:blipFill>
        <p:spPr>
          <a:xfrm>
            <a:off x="4677117" y="361891"/>
            <a:ext cx="2851749" cy="1978520"/>
          </a:xfrm>
          <a:prstGeom prst="rect">
            <a:avLst/>
          </a:prstGeom>
        </p:spPr>
      </p:pic>
      <p:sp>
        <p:nvSpPr>
          <p:cNvPr id="46" name="Rectangle 4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7" y="4800239"/>
            <a:ext cx="96012" cy="70408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145423"/>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17" name="Content Placeholder 16">
            <a:extLst>
              <a:ext uri="{FF2B5EF4-FFF2-40B4-BE49-F238E27FC236}">
                <a16:creationId xmlns:a16="http://schemas.microsoft.com/office/drawing/2014/main" id="{A113B631-EC9B-6D87-6E0F-48E5857DC457}"/>
              </a:ext>
            </a:extLst>
          </p:cNvPr>
          <p:cNvSpPr>
            <a:spLocks noGrp="1"/>
          </p:cNvSpPr>
          <p:nvPr>
            <p:ph idx="1"/>
          </p:nvPr>
        </p:nvSpPr>
        <p:spPr>
          <a:xfrm>
            <a:off x="3937582" y="4329321"/>
            <a:ext cx="4580057" cy="1645920"/>
          </a:xfrm>
        </p:spPr>
        <p:txBody>
          <a:bodyPr vert="horz" lIns="91440" tIns="45720" rIns="91440" bIns="45720" rtlCol="0" anchor="ctr">
            <a:normAutofit/>
          </a:bodyPr>
          <a:lstStyle/>
          <a:p>
            <a:r>
              <a:rPr lang="en-US" sz="1600">
                <a:ea typeface="Calibri"/>
                <a:cs typeface="Calibri"/>
              </a:rPr>
              <a:t>Stores document metadata, chunked text, embedding values, </a:t>
            </a:r>
            <a:r>
              <a:rPr lang="en-US" sz="1600">
                <a:ea typeface="+mn-lt"/>
                <a:cs typeface="+mn-lt"/>
              </a:rPr>
              <a:t>hashes and chunk metadata </a:t>
            </a:r>
          </a:p>
          <a:p>
            <a:r>
              <a:rPr lang="en-US" sz="1600">
                <a:ea typeface="Calibri"/>
                <a:cs typeface="Calibri"/>
              </a:rPr>
              <a:t>PostgreSQL chosen over SQLite to enable lock-less access and concurrent writes</a:t>
            </a:r>
          </a:p>
          <a:p>
            <a:endParaRPr lang="en-US" sz="1600">
              <a:ea typeface="Calibri"/>
              <a:cs typeface="Calibri"/>
            </a:endParaRPr>
          </a:p>
          <a:p>
            <a:endParaRPr lang="en-US" sz="1600">
              <a:ea typeface="Calibri"/>
              <a:cs typeface="Calibri"/>
            </a:endParaRPr>
          </a:p>
        </p:txBody>
      </p:sp>
      <p:sp>
        <p:nvSpPr>
          <p:cNvPr id="8" name="TextBox 7">
            <a:extLst>
              <a:ext uri="{FF2B5EF4-FFF2-40B4-BE49-F238E27FC236}">
                <a16:creationId xmlns:a16="http://schemas.microsoft.com/office/drawing/2014/main" id="{CE0307D0-B34A-B8FA-D4A9-4F0AC6CEF214}"/>
              </a:ext>
            </a:extLst>
          </p:cNvPr>
          <p:cNvSpPr txBox="1"/>
          <p:nvPr/>
        </p:nvSpPr>
        <p:spPr>
          <a:xfrm>
            <a:off x="4678229" y="2334561"/>
            <a:ext cx="2844411"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Embeddings table</a:t>
            </a:r>
            <a:endParaRPr lang="en-US"/>
          </a:p>
        </p:txBody>
      </p:sp>
      <p:sp>
        <p:nvSpPr>
          <p:cNvPr id="9" name="TextBox 8">
            <a:extLst>
              <a:ext uri="{FF2B5EF4-FFF2-40B4-BE49-F238E27FC236}">
                <a16:creationId xmlns:a16="http://schemas.microsoft.com/office/drawing/2014/main" id="{A5962211-BEC3-22C1-1388-0BE858E645A8}"/>
              </a:ext>
            </a:extLst>
          </p:cNvPr>
          <p:cNvSpPr txBox="1"/>
          <p:nvPr/>
        </p:nvSpPr>
        <p:spPr>
          <a:xfrm>
            <a:off x="995723" y="3562063"/>
            <a:ext cx="2728776" cy="302181"/>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Aft>
                <a:spcPts val="600"/>
              </a:spcAft>
            </a:pPr>
            <a:r>
              <a:rPr lang="en-US" sz="1400">
                <a:solidFill>
                  <a:srgbClr val="FFFFFF"/>
                </a:solidFill>
              </a:rPr>
              <a:t>Documents table</a:t>
            </a:r>
            <a:endParaRPr lang="en-US"/>
          </a:p>
        </p:txBody>
      </p:sp>
    </p:spTree>
    <p:extLst>
      <p:ext uri="{BB962C8B-B14F-4D97-AF65-F5344CB8AC3E}">
        <p14:creationId xmlns:p14="http://schemas.microsoft.com/office/powerpoint/2010/main" val="593480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rPr>
              <a:t>Motivations</a:t>
            </a:r>
          </a:p>
        </p:txBody>
      </p:sp>
      <p:sp>
        <p:nvSpPr>
          <p:cNvPr id="3" name="Content Placeholder 2"/>
          <p:cNvSpPr>
            <a:spLocks noGrp="1"/>
          </p:cNvSpPr>
          <p:nvPr>
            <p:ph idx="1"/>
          </p:nvPr>
        </p:nvSpPr>
        <p:spPr>
          <a:xfrm>
            <a:off x="1468493" y="2431768"/>
            <a:ext cx="6207019" cy="3320031"/>
          </a:xfrm>
        </p:spPr>
        <p:txBody>
          <a:bodyPr anchor="ctr">
            <a:normAutofit/>
          </a:bodyPr>
          <a:lstStyle/>
          <a:p>
            <a:r>
              <a:rPr lang="en-US" sz="1700" b="1">
                <a:solidFill>
                  <a:schemeClr val="tx1">
                    <a:lumMod val="85000"/>
                    <a:lumOff val="15000"/>
                  </a:schemeClr>
                </a:solidFill>
              </a:rPr>
              <a:t>Inconvenient for Researchers:</a:t>
            </a:r>
            <a:r>
              <a:rPr lang="en-US" sz="1700">
                <a:solidFill>
                  <a:schemeClr val="tx1">
                    <a:lumMod val="85000"/>
                    <a:lumOff val="15000"/>
                  </a:schemeClr>
                </a:solidFill>
              </a:rPr>
              <a:t> Repeated LLM-based Q&amp;A across multiple documents is limited or costly on cloud tools like ChatGPT.</a:t>
            </a:r>
          </a:p>
          <a:p>
            <a:r>
              <a:rPr lang="en-US" sz="1700" b="1">
                <a:solidFill>
                  <a:schemeClr val="tx1">
                    <a:lumMod val="85000"/>
                    <a:lumOff val="15000"/>
                  </a:schemeClr>
                </a:solidFill>
              </a:rPr>
              <a:t>Privacy Concerns:</a:t>
            </a:r>
            <a:r>
              <a:rPr lang="en-US" sz="1700">
                <a:solidFill>
                  <a:schemeClr val="tx1">
                    <a:lumMod val="85000"/>
                    <a:lumOff val="15000"/>
                  </a:schemeClr>
                </a:solidFill>
              </a:rPr>
              <a:t> Cloud LLMs pose risks for sensitive or unpublished data due to potential data leakage and extraction attacks.</a:t>
            </a:r>
          </a:p>
          <a:p>
            <a:r>
              <a:rPr lang="en-US" sz="1700" b="1">
                <a:solidFill>
                  <a:schemeClr val="tx1">
                    <a:lumMod val="85000"/>
                    <a:lumOff val="15000"/>
                  </a:schemeClr>
                </a:solidFill>
              </a:rPr>
              <a:t>Hardware Opportunity:</a:t>
            </a:r>
            <a:r>
              <a:rPr lang="en-US" sz="1700">
                <a:solidFill>
                  <a:schemeClr val="tx1">
                    <a:lumMod val="85000"/>
                    <a:lumOff val="15000"/>
                  </a:schemeClr>
                </a:solidFill>
              </a:rPr>
              <a:t> Apple Silicon (M1/M2) enables efficient on-device AI inference through its Neural Engine and unified memory.</a:t>
            </a:r>
          </a:p>
          <a:p>
            <a:r>
              <a:rPr lang="en-US" sz="1700" b="1">
                <a:solidFill>
                  <a:schemeClr val="tx1">
                    <a:lumMod val="85000"/>
                    <a:lumOff val="15000"/>
                  </a:schemeClr>
                </a:solidFill>
              </a:rPr>
              <a:t>Local and Secure:</a:t>
            </a:r>
            <a:r>
              <a:rPr lang="en-US" sz="1700">
                <a:solidFill>
                  <a:schemeClr val="tx1">
                    <a:lumMod val="85000"/>
                    <a:lumOff val="15000"/>
                  </a:schemeClr>
                </a:solidFill>
              </a:rPr>
              <a:t> Project TLDR enables offline, source-specific interaction with academic corpora—no internet required.</a:t>
            </a:r>
          </a:p>
        </p:txBody>
      </p:sp>
      <p:sp>
        <p:nvSpPr>
          <p:cNvPr id="35" name="Freeform: Shape 34">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A45D1F-D5D6-78AD-CB7A-FACA5B48245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198C72-0E55-1E1B-408F-AB10EA6EC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E43B984-1638-0B1F-AEED-759FA9C5E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4240079"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CF38D6-401F-DB5A-4609-5EFD6ABC6B28}"/>
              </a:ext>
            </a:extLst>
          </p:cNvPr>
          <p:cNvSpPr>
            <a:spLocks noGrp="1"/>
          </p:cNvSpPr>
          <p:nvPr>
            <p:ph type="title"/>
          </p:nvPr>
        </p:nvSpPr>
        <p:spPr>
          <a:xfrm>
            <a:off x="95490" y="1576670"/>
            <a:ext cx="3611900" cy="3707915"/>
          </a:xfrm>
        </p:spPr>
        <p:txBody>
          <a:bodyPr>
            <a:normAutofit/>
          </a:bodyPr>
          <a:lstStyle/>
          <a:p>
            <a:r>
              <a:rPr lang="en-US">
                <a:ea typeface="Calibri"/>
                <a:cs typeface="Calibri"/>
              </a:rPr>
              <a:t>Overall workflow</a:t>
            </a:r>
          </a:p>
          <a:p>
            <a:pPr>
              <a:lnSpc>
                <a:spcPct val="90000"/>
              </a:lnSpc>
            </a:pPr>
            <a:endParaRPr lang="en-US" sz="4100">
              <a:ea typeface="Calibri"/>
              <a:cs typeface="Calibri"/>
            </a:endParaRPr>
          </a:p>
        </p:txBody>
      </p:sp>
      <p:grpSp>
        <p:nvGrpSpPr>
          <p:cNvPr id="23" name="Graphic 4">
            <a:extLst>
              <a:ext uri="{FF2B5EF4-FFF2-40B4-BE49-F238E27FC236}">
                <a16:creationId xmlns:a16="http://schemas.microsoft.com/office/drawing/2014/main" id="{7CE68CE7-5A45-B7E0-C325-4DFE448D29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04" y="5539936"/>
            <a:ext cx="731374" cy="975171"/>
            <a:chOff x="5829300" y="3162300"/>
            <a:chExt cx="532256" cy="532257"/>
          </a:xfrm>
          <a:solidFill>
            <a:schemeClr val="bg1"/>
          </a:solidFill>
        </p:grpSpPr>
        <p:sp>
          <p:nvSpPr>
            <p:cNvPr id="8" name="Freeform: Shape 7">
              <a:extLst>
                <a:ext uri="{FF2B5EF4-FFF2-40B4-BE49-F238E27FC236}">
                  <a16:creationId xmlns:a16="http://schemas.microsoft.com/office/drawing/2014/main" id="{709DD061-58F7-300D-26EC-9CCFFFEDD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B12DAC7-EBC3-7874-D1A2-1DB6F38BA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AEDF49-5EF7-8765-477A-01CE5D9C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20DE0FC-97C5-B163-23E7-A308E4CDB5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00899995-D17D-BC9B-E6DF-F963361BB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88BF831-3C24-D811-A24B-C2E368B0AF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4FD6F9D-6272-0675-F323-DB7DB6D8ED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95405854-B921-44E1-3776-30CB814D46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08662AF-3B4C-959E-21E6-476F7BD24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19410ED-5F1E-EB85-87E3-6DB4AC743E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B84231B-5DA4-12EC-834F-095779C0D8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FA34F4A8-4229-348B-A5AD-44180C7E0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B6FAC77-AC32-81C3-CF74-901A8D961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25" name="TextBox 2">
            <a:extLst>
              <a:ext uri="{FF2B5EF4-FFF2-40B4-BE49-F238E27FC236}">
                <a16:creationId xmlns:a16="http://schemas.microsoft.com/office/drawing/2014/main" id="{1FC6A0DC-1DF9-4487-7B9B-52F61D132419}"/>
              </a:ext>
            </a:extLst>
          </p:cNvPr>
          <p:cNvGraphicFramePr/>
          <p:nvPr>
            <p:extLst>
              <p:ext uri="{D42A27DB-BD31-4B8C-83A1-F6EECF244321}">
                <p14:modId xmlns:p14="http://schemas.microsoft.com/office/powerpoint/2010/main" val="3473953156"/>
              </p:ext>
            </p:extLst>
          </p:nvPr>
        </p:nvGraphicFramePr>
        <p:xfrm>
          <a:off x="4113107" y="477543"/>
          <a:ext cx="47262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838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19F45B7-E7D9-90C7-A1AB-770A77BD90A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E3E03BBB-8AE6-D32A-56FF-0C58F173A1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9827B8E-898B-4D2F-3BEE-7C2C8C0107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4731E82C-8A2C-2A0F-E522-063F5305783A}"/>
              </a:ext>
            </a:extLst>
          </p:cNvPr>
          <p:cNvSpPr>
            <a:spLocks noGrp="1"/>
          </p:cNvSpPr>
          <p:nvPr>
            <p:ph type="title"/>
          </p:nvPr>
        </p:nvSpPr>
        <p:spPr>
          <a:xfrm>
            <a:off x="12131" y="226060"/>
            <a:ext cx="9130508" cy="817403"/>
          </a:xfrm>
        </p:spPr>
        <p:txBody>
          <a:bodyPr vert="horz" lIns="91440" tIns="45720" rIns="91440" bIns="45720" rtlCol="0" anchor="b">
            <a:noAutofit/>
          </a:bodyPr>
          <a:lstStyle/>
          <a:p>
            <a:pPr defTabSz="914377"/>
            <a:r>
              <a:rPr lang="en-US" sz="3100"/>
              <a:t>Application Workflow -</a:t>
            </a:r>
            <a:br>
              <a:rPr lang="en-US" sz="3100"/>
            </a:br>
            <a:r>
              <a:rPr lang="en-US" sz="3100"/>
              <a:t>System Initialization</a:t>
            </a:r>
            <a:endParaRPr lang="en-US" sz="3100">
              <a:ea typeface="Calibri"/>
              <a:cs typeface="Calibri"/>
            </a:endParaRPr>
          </a:p>
        </p:txBody>
      </p:sp>
      <p:pic>
        <p:nvPicPr>
          <p:cNvPr id="3" name="Content Placeholder 3">
            <a:extLst>
              <a:ext uri="{FF2B5EF4-FFF2-40B4-BE49-F238E27FC236}">
                <a16:creationId xmlns:a16="http://schemas.microsoft.com/office/drawing/2014/main" id="{CE05C824-6905-6E79-746D-F1656FC9AFF1}"/>
              </a:ext>
            </a:extLst>
          </p:cNvPr>
          <p:cNvPicPr>
            <a:picLocks noGrp="1" noChangeAspect="1"/>
          </p:cNvPicPr>
          <p:nvPr>
            <p:ph idx="1"/>
          </p:nvPr>
        </p:nvPicPr>
        <p:blipFill>
          <a:blip r:embed="rId2"/>
          <a:srcRect t="108" b="108"/>
          <a:stretch/>
        </p:blipFill>
        <p:spPr>
          <a:xfrm>
            <a:off x="42382" y="4037736"/>
            <a:ext cx="9059239" cy="2364415"/>
          </a:xfrm>
        </p:spPr>
      </p:pic>
      <p:graphicFrame>
        <p:nvGraphicFramePr>
          <p:cNvPr id="2" name="TextBox 11">
            <a:extLst>
              <a:ext uri="{FF2B5EF4-FFF2-40B4-BE49-F238E27FC236}">
                <a16:creationId xmlns:a16="http://schemas.microsoft.com/office/drawing/2014/main" id="{49340018-9A0A-36C5-90DF-3EF2CF3D1DC1}"/>
              </a:ext>
            </a:extLst>
          </p:cNvPr>
          <p:cNvGraphicFramePr/>
          <p:nvPr>
            <p:extLst>
              <p:ext uri="{D42A27DB-BD31-4B8C-83A1-F6EECF244321}">
                <p14:modId xmlns:p14="http://schemas.microsoft.com/office/powerpoint/2010/main" val="3860054803"/>
              </p:ext>
            </p:extLst>
          </p:nvPr>
        </p:nvGraphicFramePr>
        <p:xfrm>
          <a:off x="944883" y="2293269"/>
          <a:ext cx="7254239" cy="11717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7339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91A03EC-2C17-6DC1-3DB7-B59792CD109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0CF74BA-4310-3041-D1AF-EEFF3C01FB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26BC869-A7E8-3283-BA3B-DFFABE41E6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50A09F59-78BD-D2D8-5D4D-B5B96DA95C0E}"/>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Index Corpus Directory</a:t>
            </a:r>
          </a:p>
        </p:txBody>
      </p:sp>
      <p:pic>
        <p:nvPicPr>
          <p:cNvPr id="8" name="Content Placeholder 3">
            <a:extLst>
              <a:ext uri="{FF2B5EF4-FFF2-40B4-BE49-F238E27FC236}">
                <a16:creationId xmlns:a16="http://schemas.microsoft.com/office/drawing/2014/main" id="{6FC15A07-80DD-F59A-803D-E67FC359268B}"/>
              </a:ext>
            </a:extLst>
          </p:cNvPr>
          <p:cNvPicPr>
            <a:picLocks noGrp="1" noChangeAspect="1"/>
          </p:cNvPicPr>
          <p:nvPr>
            <p:ph idx="1"/>
          </p:nvPr>
        </p:nvPicPr>
        <p:blipFill>
          <a:blip r:embed="rId2"/>
          <a:srcRect t="106" b="106"/>
          <a:stretch/>
        </p:blipFill>
        <p:spPr>
          <a:xfrm>
            <a:off x="-14436" y="3197038"/>
            <a:ext cx="9142355" cy="3657123"/>
          </a:xfrm>
        </p:spPr>
      </p:pic>
      <p:graphicFrame>
        <p:nvGraphicFramePr>
          <p:cNvPr id="7" name="TextBox 11">
            <a:extLst>
              <a:ext uri="{FF2B5EF4-FFF2-40B4-BE49-F238E27FC236}">
                <a16:creationId xmlns:a16="http://schemas.microsoft.com/office/drawing/2014/main" id="{AB103C79-516B-9C18-66AF-3D3CCC63A3AE}"/>
              </a:ext>
            </a:extLst>
          </p:cNvPr>
          <p:cNvGraphicFramePr/>
          <p:nvPr>
            <p:extLst>
              <p:ext uri="{D42A27DB-BD31-4B8C-83A1-F6EECF244321}">
                <p14:modId xmlns:p14="http://schemas.microsoft.com/office/powerpoint/2010/main" val="1388437419"/>
              </p:ext>
            </p:extLst>
          </p:nvPr>
        </p:nvGraphicFramePr>
        <p:xfrm>
          <a:off x="12622" y="135508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5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479898-CE97-ECC9-358A-2878D43BE3F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802193-A65C-F00D-B9EE-6505AE460E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70540DD5-0D94-27A7-3EF3-F406573852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D5679EC3-F28E-3E90-85C2-1CACAB31D66A}"/>
              </a:ext>
            </a:extLst>
          </p:cNvPr>
          <p:cNvSpPr>
            <a:spLocks noGrp="1"/>
          </p:cNvSpPr>
          <p:nvPr>
            <p:ph type="title"/>
          </p:nvPr>
        </p:nvSpPr>
        <p:spPr>
          <a:xfrm>
            <a:off x="12131" y="371781"/>
            <a:ext cx="9130508" cy="817403"/>
          </a:xfrm>
        </p:spPr>
        <p:txBody>
          <a:bodyPr vert="horz" lIns="91440" tIns="45720" rIns="91440" bIns="45720" rtlCol="0" anchor="b">
            <a:noAutofit/>
          </a:bodyPr>
          <a:lstStyle/>
          <a:p>
            <a:pPr defTabSz="914377"/>
            <a:r>
              <a:rPr lang="en-US" sz="3100"/>
              <a:t>Application Workflow -</a:t>
            </a:r>
            <a:br>
              <a:rPr lang="en-US" sz="3100">
                <a:ea typeface="Calibri"/>
                <a:cs typeface="Calibri"/>
              </a:rPr>
            </a:br>
            <a:r>
              <a:rPr lang="en-US" sz="3100">
                <a:ea typeface="Calibri"/>
                <a:cs typeface="Calibri"/>
              </a:rPr>
              <a:t>Perform RAG</a:t>
            </a:r>
          </a:p>
        </p:txBody>
      </p:sp>
      <p:pic>
        <p:nvPicPr>
          <p:cNvPr id="3" name="Picture 2" descr="A diagram of a software project&#10;&#10;AI-generated content may be incorrect.">
            <a:extLst>
              <a:ext uri="{FF2B5EF4-FFF2-40B4-BE49-F238E27FC236}">
                <a16:creationId xmlns:a16="http://schemas.microsoft.com/office/drawing/2014/main" id="{2A7231C2-8BCE-86A3-A3A7-953F4ED5967C}"/>
              </a:ext>
            </a:extLst>
          </p:cNvPr>
          <p:cNvPicPr>
            <a:picLocks noChangeAspect="1"/>
          </p:cNvPicPr>
          <p:nvPr/>
        </p:nvPicPr>
        <p:blipFill>
          <a:blip r:embed="rId2"/>
          <a:stretch>
            <a:fillRect/>
          </a:stretch>
        </p:blipFill>
        <p:spPr>
          <a:xfrm>
            <a:off x="12661" y="2851646"/>
            <a:ext cx="9118683" cy="3845705"/>
          </a:xfrm>
          <a:prstGeom prst="rect">
            <a:avLst/>
          </a:prstGeom>
        </p:spPr>
      </p:pic>
      <p:graphicFrame>
        <p:nvGraphicFramePr>
          <p:cNvPr id="23" name="TextBox 11">
            <a:extLst>
              <a:ext uri="{FF2B5EF4-FFF2-40B4-BE49-F238E27FC236}">
                <a16:creationId xmlns:a16="http://schemas.microsoft.com/office/drawing/2014/main" id="{AF3BA2CD-D316-DD06-300F-FD9CCFCDF80F}"/>
              </a:ext>
            </a:extLst>
          </p:cNvPr>
          <p:cNvGraphicFramePr/>
          <p:nvPr/>
        </p:nvGraphicFramePr>
        <p:xfrm>
          <a:off x="-6523" y="1318371"/>
          <a:ext cx="9145819"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041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1FB727-23DF-EF73-F057-11085DB4707D}"/>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33DD839-FAE3-1248-8B34-2F176D32E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C4CFF79E-3179-D0DA-230A-A86D59E5C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97259C78-9687-8BA6-5231-EE037930F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682417D-D06A-7E08-EBEB-CEE10F91C246}"/>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2391802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9F45A4-F9D3-4758-B7D5-767D7A8A4F7D}"/>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2236403-3E4E-7D48-2C31-7F7822D4A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F0B8B3A-D456-ABE9-2818-AF2BFEEB7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0F92F5BC-A31E-5BC4-6061-59529468F458}"/>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sz="3100"/>
              <a:t>Findings</a:t>
            </a:r>
            <a:endParaRPr lang="en-US"/>
          </a:p>
        </p:txBody>
      </p:sp>
      <p:sp>
        <p:nvSpPr>
          <p:cNvPr id="12" name="TextBox 11">
            <a:extLst>
              <a:ext uri="{FF2B5EF4-FFF2-40B4-BE49-F238E27FC236}">
                <a16:creationId xmlns:a16="http://schemas.microsoft.com/office/drawing/2014/main" id="{71FB153D-7C2D-10A5-13CA-F1E1CA47DD3C}"/>
              </a:ext>
            </a:extLst>
          </p:cNvPr>
          <p:cNvSpPr txBox="1"/>
          <p:nvPr/>
        </p:nvSpPr>
        <p:spPr>
          <a:xfrm>
            <a:off x="511872" y="1717092"/>
            <a:ext cx="8145993"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mn-lt"/>
                <a:cs typeface="+mn-lt"/>
              </a:rPr>
              <a:t> The embedding process consumes approximately 90% of the total compute time, making it the most resource-intensive component.</a:t>
            </a:r>
            <a:br>
              <a:rPr lang="en-US" dirty="0">
                <a:ea typeface="+mn-lt"/>
                <a:cs typeface="+mn-lt"/>
              </a:rPr>
            </a:br>
            <a:endParaRPr lang="en-US">
              <a:ea typeface="Calibri"/>
              <a:cs typeface="Calibri"/>
            </a:endParaRPr>
          </a:p>
          <a:p>
            <a:pPr marL="285750" indent="-285750">
              <a:buFont typeface="Arial"/>
              <a:buChar char="•"/>
            </a:pPr>
            <a:r>
              <a:rPr lang="en-US" dirty="0">
                <a:ea typeface="+mn-lt"/>
                <a:cs typeface="+mn-lt"/>
              </a:rPr>
              <a:t> Optimizing solely for maximum resource utilization is not always effective</a:t>
            </a: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 Thermal performance significantly affects system behavior—excessive heat can degrade performance, yet it is often overlooked in theoretical planning.</a:t>
            </a:r>
            <a:endParaRPr lang="en-US" dirty="0">
              <a:ea typeface="Calibri"/>
              <a:cs typeface="Calibri"/>
            </a:endParaRPr>
          </a:p>
          <a:p>
            <a:pPr marL="285750" indent="-285750">
              <a:buFont typeface="Arial"/>
              <a:buChar char="•"/>
            </a:pPr>
            <a:endParaRPr lang="en-US" dirty="0">
              <a:ea typeface="+mn-lt"/>
              <a:cs typeface="+mn-lt"/>
            </a:endParaRPr>
          </a:p>
          <a:p>
            <a:pPr marL="285750" indent="-285750">
              <a:buFont typeface="Arial"/>
              <a:buChar char="•"/>
            </a:pPr>
            <a:r>
              <a:rPr lang="en-US" dirty="0">
                <a:ea typeface="+mn-lt"/>
                <a:cs typeface="+mn-lt"/>
              </a:rPr>
              <a:t> While cloud-based models like ChatGPT offer superior capabilities, our solution achieves comparable results, making it a practical approximation within the scope of this project.</a:t>
            </a:r>
            <a:endParaRPr lang="en-US" dirty="0">
              <a:ea typeface="Calibri"/>
              <a:cs typeface="Calibri"/>
            </a:endParaRPr>
          </a:p>
          <a:p>
            <a:pPr marL="285750" indent="-285750">
              <a:buFont typeface="Arial"/>
              <a:buChar char="•"/>
            </a:pPr>
            <a:endParaRPr lang="en-US" dirty="0">
              <a:ea typeface="Calibri"/>
              <a:cs typeface="Calibri"/>
            </a:endParaRPr>
          </a:p>
          <a:p>
            <a:pPr marL="285750" indent="-285750">
              <a:buFont typeface="Arial"/>
              <a:buChar char="•"/>
            </a:pPr>
            <a:r>
              <a:rPr lang="en-US" dirty="0">
                <a:ea typeface="Calibri"/>
                <a:cs typeface="Calibri"/>
              </a:rPr>
              <a:t>We have a desktop application that can perform retrieval over a directory of documents each of which could be 100s or 1000s of pages and receive responses with references to exact document and its page number (with clickable links)</a:t>
            </a:r>
          </a:p>
          <a:p>
            <a:pPr marL="285750" indent="-285750">
              <a:buFont typeface="Arial"/>
              <a:buChar char="•"/>
            </a:pPr>
            <a:endParaRPr lang="en-US" dirty="0">
              <a:ea typeface="Calibri"/>
              <a:cs typeface="Calibri"/>
            </a:endParaRPr>
          </a:p>
        </p:txBody>
      </p:sp>
    </p:spTree>
    <p:extLst>
      <p:ext uri="{BB962C8B-B14F-4D97-AF65-F5344CB8AC3E}">
        <p14:creationId xmlns:p14="http://schemas.microsoft.com/office/powerpoint/2010/main" val="38715341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D0C62C-1FBF-CD78-ED29-B6AD4EDEE99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0733E3A-9A5A-5B2E-1E5D-367BCFF398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F24A6CB5-9DA7-5C47-B277-9E5DF35F9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446039C-096A-C303-31F2-64E51E1AAA94}"/>
              </a:ext>
            </a:extLst>
          </p:cNvPr>
          <p:cNvSpPr>
            <a:spLocks noGrp="1"/>
          </p:cNvSpPr>
          <p:nvPr>
            <p:ph type="title"/>
          </p:nvPr>
        </p:nvSpPr>
        <p:spPr>
          <a:xfrm>
            <a:off x="12131" y="89446"/>
            <a:ext cx="9130508" cy="817403"/>
          </a:xfrm>
        </p:spPr>
        <p:txBody>
          <a:bodyPr vert="horz" lIns="91440" tIns="45720" rIns="91440" bIns="45720" rtlCol="0" anchor="b">
            <a:noAutofit/>
          </a:bodyPr>
          <a:lstStyle/>
          <a:p>
            <a:pPr defTabSz="914377"/>
            <a:r>
              <a:rPr lang="en-US" sz="3100"/>
              <a:t>Demonstration</a:t>
            </a:r>
            <a:endParaRPr lang="en-US"/>
          </a:p>
        </p:txBody>
      </p:sp>
      <p:sp>
        <p:nvSpPr>
          <p:cNvPr id="12" name="TextBox 11">
            <a:extLst>
              <a:ext uri="{FF2B5EF4-FFF2-40B4-BE49-F238E27FC236}">
                <a16:creationId xmlns:a16="http://schemas.microsoft.com/office/drawing/2014/main" id="{E28709DC-C6F7-D775-2EE4-5FAD82FAAE2B}"/>
              </a:ext>
            </a:extLst>
          </p:cNvPr>
          <p:cNvSpPr txBox="1"/>
          <p:nvPr/>
        </p:nvSpPr>
        <p:spPr>
          <a:xfrm>
            <a:off x="-3367" y="2457911"/>
            <a:ext cx="914581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Please wait for the live demo to be launched</a:t>
            </a:r>
          </a:p>
          <a:p>
            <a:pPr algn="ctr"/>
            <a:r>
              <a:rPr lang="en-US">
                <a:ea typeface="+mn-lt"/>
                <a:cs typeface="+mn-lt"/>
              </a:rPr>
              <a:t> OR</a:t>
            </a:r>
          </a:p>
          <a:p>
            <a:pPr algn="ctr"/>
            <a:r>
              <a:rPr lang="en-US">
                <a:ea typeface="+mn-lt"/>
                <a:cs typeface="+mn-lt"/>
                <a:hlinkClick r:id="rId2"/>
              </a:rPr>
              <a:t>Visit TLDR Demo video</a:t>
            </a:r>
            <a:r>
              <a:rPr lang="en-US">
                <a:ea typeface="+mn-lt"/>
                <a:cs typeface="+mn-lt"/>
              </a:rPr>
              <a:t> - https://www.youtube.com/watch?v=KaDgJD-KyKA</a:t>
            </a:r>
            <a:endParaRPr lang="en-US">
              <a:ea typeface="Calibri"/>
              <a:cs typeface="Calibri"/>
            </a:endParaRPr>
          </a:p>
        </p:txBody>
      </p:sp>
    </p:spTree>
    <p:extLst>
      <p:ext uri="{BB962C8B-B14F-4D97-AF65-F5344CB8AC3E}">
        <p14:creationId xmlns:p14="http://schemas.microsoft.com/office/powerpoint/2010/main" val="2628455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32896F1-8BE9-6A67-0A0D-7B9B18F8ACC9}"/>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F3041C3-1326-347D-FB2A-DBE36725C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Right Triangle 21">
            <a:extLst>
              <a:ext uri="{FF2B5EF4-FFF2-40B4-BE49-F238E27FC236}">
                <a16:creationId xmlns:a16="http://schemas.microsoft.com/office/drawing/2014/main" id="{2E300F8D-EDB0-8D08-9ECF-F480EF524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D3FE1995-2508-88B6-CB1A-12B3C12AE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A986151A-DC14-DB66-969B-8B643E57BA32}"/>
              </a:ext>
            </a:extLst>
          </p:cNvPr>
          <p:cNvSpPr>
            <a:spLocks noGrp="1"/>
          </p:cNvSpPr>
          <p:nvPr>
            <p:ph type="title"/>
          </p:nvPr>
        </p:nvSpPr>
        <p:spPr>
          <a:xfrm>
            <a:off x="476914" y="2629071"/>
            <a:ext cx="8185828" cy="1425012"/>
          </a:xfrm>
        </p:spPr>
        <p:txBody>
          <a:bodyPr vert="horz" lIns="91440" tIns="45720" rIns="91440" bIns="45720" rtlCol="0" anchor="b">
            <a:normAutofit fontScale="90000"/>
          </a:bodyPr>
          <a:lstStyle/>
          <a:p>
            <a:pPr defTabSz="914377">
              <a:lnSpc>
                <a:spcPct val="90000"/>
              </a:lnSpc>
            </a:pPr>
            <a:r>
              <a:rPr lang="en-US" sz="10000"/>
              <a:t>Results</a:t>
            </a:r>
            <a:endParaRPr lang="en-US">
              <a:ea typeface="Calibri"/>
              <a:cs typeface="Calibri"/>
            </a:endParaRPr>
          </a:p>
        </p:txBody>
      </p:sp>
    </p:spTree>
    <p:extLst>
      <p:ext uri="{BB962C8B-B14F-4D97-AF65-F5344CB8AC3E}">
        <p14:creationId xmlns:p14="http://schemas.microsoft.com/office/powerpoint/2010/main" val="156438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Electronics protoboard">
            <a:extLst>
              <a:ext uri="{FF2B5EF4-FFF2-40B4-BE49-F238E27FC236}">
                <a16:creationId xmlns:a16="http://schemas.microsoft.com/office/drawing/2014/main" id="{0E8334B4-CB35-12E5-6D95-57F6CDF9E5C1}"/>
              </a:ext>
            </a:extLst>
          </p:cNvPr>
          <p:cNvPicPr>
            <a:picLocks noChangeAspect="1"/>
          </p:cNvPicPr>
          <p:nvPr/>
        </p:nvPicPr>
        <p:blipFill>
          <a:blip r:embed="rId2"/>
          <a:srcRect l="14200" r="55012" b="-3"/>
          <a:stretch>
            <a:fillRect/>
          </a:stretch>
        </p:blipFill>
        <p:spPr>
          <a:xfrm>
            <a:off x="5976166" y="11"/>
            <a:ext cx="3167835" cy="685799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p:cNvSpPr>
            <a:spLocks noGrp="1"/>
          </p:cNvSpPr>
          <p:nvPr>
            <p:ph type="title"/>
          </p:nvPr>
        </p:nvSpPr>
        <p:spPr>
          <a:xfrm>
            <a:off x="852779" y="609603"/>
            <a:ext cx="5123391" cy="1322887"/>
          </a:xfrm>
        </p:spPr>
        <p:txBody>
          <a:bodyPr>
            <a:normAutofit/>
          </a:bodyPr>
          <a:lstStyle/>
          <a:p>
            <a:r>
              <a:rPr lang="en-US"/>
              <a:t>Our Contributions</a:t>
            </a:r>
          </a:p>
        </p:txBody>
      </p:sp>
      <p:sp>
        <p:nvSpPr>
          <p:cNvPr id="3" name="Content Placeholder 2"/>
          <p:cNvSpPr>
            <a:spLocks noGrp="1"/>
          </p:cNvSpPr>
          <p:nvPr>
            <p:ph idx="1"/>
          </p:nvPr>
        </p:nvSpPr>
        <p:spPr>
          <a:xfrm>
            <a:off x="852777" y="2194106"/>
            <a:ext cx="4887163" cy="3908585"/>
          </a:xfrm>
        </p:spPr>
        <p:txBody>
          <a:bodyPr>
            <a:normAutofit/>
          </a:bodyPr>
          <a:lstStyle/>
          <a:p>
            <a:r>
              <a:rPr lang="en-US" sz="1700"/>
              <a:t>Apple Neural Engine (ANE) Utilization: Explores leveraging of the underused NPU for LLM inference, going beyond standard CoreML use cases.</a:t>
            </a:r>
          </a:p>
          <a:p>
            <a:r>
              <a:rPr lang="en-US" sz="1700"/>
              <a:t>Retrieval-Augmented Generation (RAG) without Internet : Implements a lightweight RAG pipeline that only uses on device resources.</a:t>
            </a:r>
          </a:p>
          <a:p>
            <a:r>
              <a:rPr lang="en-US" sz="1700"/>
              <a:t>Portability and Ease of use: Application size of less than 1GB that includes everything. </a:t>
            </a:r>
          </a:p>
          <a:p>
            <a:r>
              <a:rPr lang="en-US" sz="1700"/>
              <a:t>Quantized LLMs: Uses compact models (50–500MB) for efficient, on-device inference allowing for seamless multitasking.</a:t>
            </a:r>
          </a:p>
        </p:txBody>
      </p:sp>
    </p:spTree>
    <p:extLst>
      <p:ext uri="{BB962C8B-B14F-4D97-AF65-F5344CB8AC3E}">
        <p14:creationId xmlns:p14="http://schemas.microsoft.com/office/powerpoint/2010/main" val="1418292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05FB84-9C97-6A0A-55A6-055212BA482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62B2DF8-0DC0-F9D2-2E32-BD60C6697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27628F67-8CF1-D958-9FF5-F388F15D84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F91AA65-F6C6-44AB-5F82-F3C1F1C623A4}"/>
              </a:ext>
            </a:extLst>
          </p:cNvPr>
          <p:cNvSpPr>
            <a:spLocks noGrp="1"/>
          </p:cNvSpPr>
          <p:nvPr>
            <p:ph type="title"/>
          </p:nvPr>
        </p:nvSpPr>
        <p:spPr>
          <a:xfrm>
            <a:off x="21239" y="481070"/>
            <a:ext cx="9130508" cy="817403"/>
          </a:xfrm>
        </p:spPr>
        <p:txBody>
          <a:bodyPr vert="horz" lIns="91440" tIns="45720" rIns="91440" bIns="45720" rtlCol="0" anchor="b">
            <a:noAutofit/>
          </a:bodyPr>
          <a:lstStyle/>
          <a:p>
            <a:pPr defTabSz="914377"/>
            <a:r>
              <a:rPr lang="en-US" dirty="0"/>
              <a:t>Limitations</a:t>
            </a:r>
            <a:endParaRPr lang="en-US">
              <a:ea typeface="Calibri"/>
              <a:cs typeface="Calibri"/>
            </a:endParaRPr>
          </a:p>
        </p:txBody>
      </p:sp>
      <p:sp>
        <p:nvSpPr>
          <p:cNvPr id="12" name="TextBox 11">
            <a:extLst>
              <a:ext uri="{FF2B5EF4-FFF2-40B4-BE49-F238E27FC236}">
                <a16:creationId xmlns:a16="http://schemas.microsoft.com/office/drawing/2014/main" id="{82B41A9F-0C9A-BD4D-8042-A07C66A8B444}"/>
              </a:ext>
            </a:extLst>
          </p:cNvPr>
          <p:cNvSpPr txBox="1"/>
          <p:nvPr/>
        </p:nvSpPr>
        <p:spPr>
          <a:xfrm>
            <a:off x="511872" y="2412373"/>
            <a:ext cx="8145993"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115" indent="-285115">
              <a:buFont typeface="Arial"/>
              <a:buChar char="•"/>
            </a:pPr>
            <a:r>
              <a:rPr lang="en-US" dirty="0">
                <a:ea typeface="Calibri"/>
                <a:cs typeface="Calibri"/>
              </a:rPr>
              <a:t>While this project demonstrates the feasibility to accelerate the retrieval part of the RAG pipeline, the LLM Inference still only leverages the GPU and does not leverage NPU.</a:t>
            </a:r>
          </a:p>
          <a:p>
            <a:pPr marL="285115" indent="-285115">
              <a:buFont typeface="Arial"/>
              <a:buChar char="•"/>
            </a:pPr>
            <a:r>
              <a:rPr lang="en-US" dirty="0">
                <a:ea typeface="Calibri"/>
                <a:cs typeface="Calibri"/>
              </a:rPr>
              <a:t>Indexing(embedding) takes 90+% of overall runtime</a:t>
            </a:r>
          </a:p>
          <a:p>
            <a:pPr marL="285115" indent="-285115">
              <a:buFont typeface="Arial"/>
              <a:buChar char="•"/>
            </a:pPr>
            <a:r>
              <a:rPr lang="en-US" dirty="0">
                <a:ea typeface="Calibri"/>
                <a:cs typeface="Calibri"/>
              </a:rPr>
              <a:t>Many smaller LLMs available currently (3B or less) are only instruction tuned </a:t>
            </a:r>
            <a:r>
              <a:rPr lang="en-US" dirty="0" err="1">
                <a:ea typeface="Calibri"/>
                <a:cs typeface="Calibri"/>
              </a:rPr>
              <a:t>i.e</a:t>
            </a:r>
            <a:r>
              <a:rPr lang="en-US" dirty="0">
                <a:ea typeface="Calibri"/>
                <a:cs typeface="Calibri"/>
              </a:rPr>
              <a:t> trained for text completion and not for chat. This can lead to unfavorable responses during chat.</a:t>
            </a:r>
          </a:p>
          <a:p>
            <a:pPr marL="285115" indent="-285115">
              <a:buFont typeface="Arial"/>
              <a:buChar char="•"/>
            </a:pPr>
            <a:r>
              <a:rPr lang="en-US" dirty="0">
                <a:ea typeface="Calibri"/>
                <a:cs typeface="Calibri"/>
              </a:rPr>
              <a:t>Excessive usage limits to quick draining of power especially on portable devices</a:t>
            </a:r>
          </a:p>
          <a:p>
            <a:pPr marL="285115" indent="-285115">
              <a:buFont typeface="Arial"/>
              <a:buChar char="•"/>
            </a:pPr>
            <a:r>
              <a:rPr lang="en-US" dirty="0">
                <a:ea typeface="Calibri"/>
                <a:cs typeface="Calibri"/>
              </a:rPr>
              <a:t>The breadth of retrieval space is limited not by resources but by the context size of the Chat LLM, since both input and expected output must fit in the LLM context.</a:t>
            </a:r>
          </a:p>
          <a:p>
            <a:endParaRPr lang="en-US">
              <a:ea typeface="Calibri"/>
              <a:cs typeface="Calibri"/>
            </a:endParaRPr>
          </a:p>
        </p:txBody>
      </p:sp>
    </p:spTree>
    <p:extLst>
      <p:ext uri="{BB962C8B-B14F-4D97-AF65-F5344CB8AC3E}">
        <p14:creationId xmlns:p14="http://schemas.microsoft.com/office/powerpoint/2010/main" val="2429983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530BA4-83E4-DFD9-ED7C-2903FE978FA7}"/>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B87D9DD-3966-D35D-31DF-943AD6F95F18}"/>
              </a:ext>
            </a:extLst>
          </p:cNvPr>
          <p:cNvSpPr>
            <a:spLocks noGrp="1"/>
          </p:cNvSpPr>
          <p:nvPr>
            <p:ph type="title"/>
          </p:nvPr>
        </p:nvSpPr>
        <p:spPr>
          <a:xfrm>
            <a:off x="852775" y="609601"/>
            <a:ext cx="7044316" cy="1330841"/>
          </a:xfrm>
        </p:spPr>
        <p:txBody>
          <a:bodyPr>
            <a:normAutofit/>
          </a:bodyPr>
          <a:lstStyle/>
          <a:p>
            <a:r>
              <a:rPr lang="en-US"/>
              <a:t>Data leakage risks with LLMs</a:t>
            </a:r>
          </a:p>
        </p:txBody>
      </p:sp>
      <p:sp>
        <p:nvSpPr>
          <p:cNvPr id="3" name="Content Placeholder 2">
            <a:extLst>
              <a:ext uri="{FF2B5EF4-FFF2-40B4-BE49-F238E27FC236}">
                <a16:creationId xmlns:a16="http://schemas.microsoft.com/office/drawing/2014/main" id="{424C0ADE-666C-405C-69D1-FE0DC8B898E3}"/>
              </a:ext>
            </a:extLst>
          </p:cNvPr>
          <p:cNvSpPr>
            <a:spLocks noGrp="1"/>
          </p:cNvSpPr>
          <p:nvPr>
            <p:ph idx="1"/>
          </p:nvPr>
        </p:nvSpPr>
        <p:spPr>
          <a:xfrm>
            <a:off x="203912" y="1868943"/>
            <a:ext cx="4657583" cy="4985903"/>
          </a:xfrm>
        </p:spPr>
        <p:txBody>
          <a:bodyPr vert="horz" lIns="91440" tIns="45720" rIns="91440" bIns="45720" rtlCol="0" anchor="t">
            <a:normAutofit/>
          </a:bodyPr>
          <a:lstStyle/>
          <a:p>
            <a:pPr marL="0" indent="0">
              <a:lnSpc>
                <a:spcPct val="90000"/>
              </a:lnSpc>
              <a:buNone/>
            </a:pPr>
            <a:r>
              <a:rPr lang="en-US" sz="1600">
                <a:ea typeface="+mn-lt"/>
                <a:cs typeface="+mn-lt"/>
              </a:rPr>
              <a:t>Large language models can unintentionally memorize and expose sensitive training data, posing serious privacy concerns when used in real-world applications.</a:t>
            </a:r>
            <a:endParaRPr lang="en-US" sz="1600">
              <a:ea typeface="Calibri"/>
              <a:cs typeface="Calibri"/>
            </a:endParaRPr>
          </a:p>
          <a:p>
            <a:pPr>
              <a:lnSpc>
                <a:spcPct val="90000"/>
              </a:lnSpc>
            </a:pPr>
            <a:endParaRPr lang="en-US" sz="1600">
              <a:ea typeface="+mn-lt"/>
              <a:cs typeface="+mn-lt"/>
            </a:endParaRPr>
          </a:p>
          <a:p>
            <a:pPr>
              <a:lnSpc>
                <a:spcPct val="90000"/>
              </a:lnSpc>
            </a:pPr>
            <a:r>
              <a:rPr lang="en-US" sz="1600" b="1">
                <a:ea typeface="+mn-lt"/>
                <a:cs typeface="+mn-lt"/>
              </a:rPr>
              <a:t>Membership Inference Attacks (MIA)</a:t>
            </a:r>
            <a:r>
              <a:rPr lang="en-US" sz="1600">
                <a:ea typeface="+mn-lt"/>
                <a:cs typeface="+mn-lt"/>
              </a:rPr>
              <a:t>: Attackers analyze model outputs to infer whether a specific data point was part of the training set, exploiting differences in confidence or specificity.</a:t>
            </a:r>
          </a:p>
          <a:p>
            <a:pPr>
              <a:lnSpc>
                <a:spcPct val="90000"/>
              </a:lnSpc>
            </a:pPr>
            <a:endParaRPr lang="en-US" sz="1600">
              <a:ea typeface="+mn-lt"/>
              <a:cs typeface="+mn-lt"/>
            </a:endParaRPr>
          </a:p>
          <a:p>
            <a:pPr>
              <a:lnSpc>
                <a:spcPct val="90000"/>
              </a:lnSpc>
            </a:pPr>
            <a:r>
              <a:rPr lang="en-US" sz="1600" b="1">
                <a:ea typeface="+mn-lt"/>
                <a:cs typeface="+mn-lt"/>
              </a:rPr>
              <a:t>Data Extraction Attacks</a:t>
            </a:r>
            <a:r>
              <a:rPr lang="en-US" sz="1600">
                <a:ea typeface="+mn-lt"/>
                <a:cs typeface="+mn-lt"/>
              </a:rPr>
              <a:t>: These attacks aim to reconstruct actual pieces of training data—like names, addresses, or confidential records—by prompting the model in strategic ways.</a:t>
            </a:r>
            <a:br>
              <a:rPr lang="en-US" sz="1600">
                <a:ea typeface="+mn-lt"/>
                <a:cs typeface="+mn-lt"/>
              </a:rPr>
            </a:br>
            <a:endParaRPr lang="en-US" sz="1600">
              <a:ea typeface="+mn-lt"/>
              <a:cs typeface="+mn-lt"/>
            </a:endParaRPr>
          </a:p>
          <a:p>
            <a:pPr marL="0" indent="0">
              <a:lnSpc>
                <a:spcPct val="90000"/>
              </a:lnSpc>
              <a:buNone/>
            </a:pPr>
            <a:r>
              <a:rPr lang="en-US" sz="1600">
                <a:ea typeface="+mn-lt"/>
                <a:cs typeface="+mn-lt"/>
              </a:rPr>
              <a:t>While these issues affect all LLMs, cloud-based models that store user conversations and interact across users are particularly vulnerable to such attacks.</a:t>
            </a:r>
            <a:endParaRPr lang="en-US" sz="1600">
              <a:ea typeface="Calibri"/>
              <a:cs typeface="Calibri"/>
            </a:endParaRPr>
          </a:p>
        </p:txBody>
      </p:sp>
      <p:pic>
        <p:nvPicPr>
          <p:cNvPr id="4" name="Picture 3" descr="A screenshot of a message&#10;&#10;AI-generated content may be incorrect.">
            <a:extLst>
              <a:ext uri="{FF2B5EF4-FFF2-40B4-BE49-F238E27FC236}">
                <a16:creationId xmlns:a16="http://schemas.microsoft.com/office/drawing/2014/main" id="{2753BE8E-BE36-5CCB-15CB-D5050972BA92}"/>
              </a:ext>
            </a:extLst>
          </p:cNvPr>
          <p:cNvPicPr>
            <a:picLocks noChangeAspect="1"/>
          </p:cNvPicPr>
          <p:nvPr/>
        </p:nvPicPr>
        <p:blipFill>
          <a:blip r:embed="rId2"/>
          <a:stretch>
            <a:fillRect/>
          </a:stretch>
        </p:blipFill>
        <p:spPr>
          <a:xfrm>
            <a:off x="5039528" y="2541028"/>
            <a:ext cx="3591379" cy="3043693"/>
          </a:xfrm>
          <a:prstGeom prst="rect">
            <a:avLst/>
          </a:prstGeom>
        </p:spPr>
      </p:pic>
      <p:sp>
        <p:nvSpPr>
          <p:cNvPr id="37" name="Freeform: Shape 3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603865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8BB9C63-627A-D5B0-E8C2-92093FEDBAA7}"/>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22DA034-6A87-017B-B377-42685A119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94B8B49F-F7D7-A099-BBCB-532FA45C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2083507"/>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F8FB73AF-E450-0E7B-F8AF-276D62CF8162}"/>
              </a:ext>
            </a:extLst>
          </p:cNvPr>
          <p:cNvSpPr>
            <a:spLocks noGrp="1"/>
          </p:cNvSpPr>
          <p:nvPr>
            <p:ph type="title"/>
          </p:nvPr>
        </p:nvSpPr>
        <p:spPr>
          <a:xfrm>
            <a:off x="852777" y="609600"/>
            <a:ext cx="3588597" cy="1330840"/>
          </a:xfrm>
        </p:spPr>
        <p:txBody>
          <a:bodyPr>
            <a:normAutofit/>
          </a:bodyPr>
          <a:lstStyle/>
          <a:p>
            <a:r>
              <a:rPr lang="en-US" dirty="0"/>
              <a:t>Future Work</a:t>
            </a:r>
          </a:p>
        </p:txBody>
      </p:sp>
      <p:sp>
        <p:nvSpPr>
          <p:cNvPr id="7" name="Content Placeholder 2">
            <a:extLst>
              <a:ext uri="{FF2B5EF4-FFF2-40B4-BE49-F238E27FC236}">
                <a16:creationId xmlns:a16="http://schemas.microsoft.com/office/drawing/2014/main" id="{4C681579-4E8B-EF42-7817-A7756D970D5B}"/>
              </a:ext>
            </a:extLst>
          </p:cNvPr>
          <p:cNvSpPr>
            <a:spLocks noGrp="1"/>
          </p:cNvSpPr>
          <p:nvPr>
            <p:ph idx="1"/>
          </p:nvPr>
        </p:nvSpPr>
        <p:spPr>
          <a:xfrm>
            <a:off x="852778" y="2194106"/>
            <a:ext cx="4481552" cy="3908585"/>
          </a:xfrm>
        </p:spPr>
        <p:txBody>
          <a:bodyPr vert="horz" lIns="91440" tIns="45720" rIns="91440" bIns="45720" rtlCol="0" anchor="t">
            <a:normAutofit fontScale="92500" lnSpcReduction="10000"/>
          </a:bodyPr>
          <a:lstStyle/>
          <a:p>
            <a:pPr marL="285115" indent="-285115"/>
            <a:r>
              <a:rPr lang="en-US" sz="1800" dirty="0">
                <a:ea typeface="Calibri"/>
                <a:cs typeface="Calibri"/>
              </a:rPr>
              <a:t>Enhance data safety mechanisms for </a:t>
            </a:r>
            <a:r>
              <a:rPr lang="en-US" sz="1800" dirty="0" err="1">
                <a:ea typeface="Calibri"/>
                <a:cs typeface="Calibri"/>
              </a:rPr>
              <a:t>vectordump</a:t>
            </a:r>
            <a:r>
              <a:rPr lang="en-US" sz="1800" dirty="0">
                <a:ea typeface="Calibri"/>
                <a:cs typeface="Calibri"/>
              </a:rPr>
              <a:t> files</a:t>
            </a:r>
            <a:endParaRPr lang="en-US" dirty="0"/>
          </a:p>
          <a:p>
            <a:pPr marL="285115" indent="-285115"/>
            <a:r>
              <a:rPr lang="en-US" sz="1800" dirty="0">
                <a:ea typeface="Calibri"/>
                <a:cs typeface="Calibri"/>
              </a:rPr>
              <a:t>Add NPU backend for GGML and llama.cpp</a:t>
            </a:r>
          </a:p>
          <a:p>
            <a:pPr marL="285115" indent="-285115"/>
            <a:r>
              <a:rPr lang="en-US" sz="1800" dirty="0">
                <a:ea typeface="+mn-lt"/>
                <a:cs typeface="+mn-lt"/>
              </a:rPr>
              <a:t>Quantize and convert fine-tuned chat-optimized LLMs to the GGUF format</a:t>
            </a:r>
          </a:p>
          <a:p>
            <a:pPr marL="285115" indent="-285115"/>
            <a:r>
              <a:rPr lang="en-US" sz="1800" dirty="0">
                <a:ea typeface="+mn-lt"/>
                <a:cs typeface="+mn-lt"/>
              </a:rPr>
              <a:t>Implement a dedicated parallelized tokenization module</a:t>
            </a:r>
          </a:p>
          <a:p>
            <a:pPr marL="285115" indent="-285115"/>
            <a:r>
              <a:rPr lang="en-US" sz="1800" dirty="0">
                <a:ea typeface="Calibri"/>
                <a:cs typeface="Calibri"/>
              </a:rPr>
              <a:t>Extend the application support beyond Apple Silicon</a:t>
            </a:r>
          </a:p>
          <a:p>
            <a:pPr marL="285115" indent="-285115"/>
            <a:r>
              <a:rPr lang="en-US" sz="1800" dirty="0">
                <a:ea typeface="Calibri"/>
                <a:cs typeface="Calibri"/>
              </a:rPr>
              <a:t>Add NPU and GPU acceleration support for </a:t>
            </a:r>
            <a:r>
              <a:rPr lang="en-US" sz="1800" err="1">
                <a:ea typeface="Calibri"/>
                <a:cs typeface="Calibri"/>
              </a:rPr>
              <a:t>Sqlite</a:t>
            </a:r>
            <a:r>
              <a:rPr lang="en-US" sz="1800" dirty="0">
                <a:ea typeface="Calibri"/>
                <a:cs typeface="Calibri"/>
              </a:rPr>
              <a:t> and Postgres vector search extensions (they only support </a:t>
            </a:r>
            <a:r>
              <a:rPr lang="en-US" sz="1800" err="1">
                <a:ea typeface="Calibri"/>
                <a:cs typeface="Calibri"/>
              </a:rPr>
              <a:t>cpu</a:t>
            </a:r>
            <a:r>
              <a:rPr lang="en-US" sz="1800" dirty="0">
                <a:ea typeface="Calibri"/>
                <a:cs typeface="Calibri"/>
              </a:rPr>
              <a:t>)</a:t>
            </a:r>
          </a:p>
          <a:p>
            <a:pPr marL="285115" indent="-285115"/>
            <a:r>
              <a:rPr lang="en-US" sz="1800" dirty="0">
                <a:ea typeface="Calibri"/>
                <a:cs typeface="Calibri"/>
              </a:rPr>
              <a:t>Make an optimized decoding and tokenization workflow dedicated for embedding (ex: No KV cache)</a:t>
            </a:r>
          </a:p>
        </p:txBody>
      </p:sp>
      <p:pic>
        <p:nvPicPr>
          <p:cNvPr id="8" name="Picture 7" descr="A white circle with a blue and black logo&#10;&#10;AI-generated content may be incorrect.">
            <a:extLst>
              <a:ext uri="{FF2B5EF4-FFF2-40B4-BE49-F238E27FC236}">
                <a16:creationId xmlns:a16="http://schemas.microsoft.com/office/drawing/2014/main" id="{1C3FF2CC-2DD8-3BBD-5AC5-9D9E1F21E012}"/>
              </a:ext>
            </a:extLst>
          </p:cNvPr>
          <p:cNvPicPr>
            <a:picLocks noChangeAspect="1"/>
          </p:cNvPicPr>
          <p:nvPr/>
        </p:nvPicPr>
        <p:blipFill>
          <a:blip r:embed="rId2"/>
          <a:stretch>
            <a:fillRect/>
          </a:stretch>
        </p:blipFill>
        <p:spPr>
          <a:xfrm>
            <a:off x="5414459" y="2194103"/>
            <a:ext cx="3553239" cy="3553239"/>
          </a:xfrm>
          <a:prstGeom prst="rect">
            <a:avLst/>
          </a:prstGeom>
        </p:spPr>
      </p:pic>
    </p:spTree>
    <p:extLst>
      <p:ext uri="{BB962C8B-B14F-4D97-AF65-F5344CB8AC3E}">
        <p14:creationId xmlns:p14="http://schemas.microsoft.com/office/powerpoint/2010/main" val="227576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54"/>
            <a:ext cx="9144000" cy="6865855"/>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429002" y="601744"/>
            <a:ext cx="5086351" cy="1338696"/>
          </a:xfrm>
        </p:spPr>
        <p:txBody>
          <a:bodyPr>
            <a:normAutofit/>
          </a:bodyPr>
          <a:lstStyle/>
          <a:p>
            <a:r>
              <a:rPr lang="en-US"/>
              <a:t>Related Work</a:t>
            </a:r>
          </a:p>
        </p:txBody>
      </p:sp>
      <p:pic>
        <p:nvPicPr>
          <p:cNvPr id="22" name="Picture 21" descr="Brown alpaca face">
            <a:extLst>
              <a:ext uri="{FF2B5EF4-FFF2-40B4-BE49-F238E27FC236}">
                <a16:creationId xmlns:a16="http://schemas.microsoft.com/office/drawing/2014/main" id="{12F34F86-95AE-2118-26A3-093400D6CEFC}"/>
              </a:ext>
            </a:extLst>
          </p:cNvPr>
          <p:cNvPicPr>
            <a:picLocks noChangeAspect="1"/>
          </p:cNvPicPr>
          <p:nvPr/>
        </p:nvPicPr>
        <p:blipFill>
          <a:blip r:embed="rId2"/>
          <a:srcRect l="38604" r="34192" b="-1"/>
          <a:stretch>
            <a:fillRect/>
          </a:stretch>
        </p:blipFill>
        <p:spPr>
          <a:xfrm>
            <a:off x="23" y="11"/>
            <a:ext cx="2816049" cy="6857991"/>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p:cNvSpPr>
            <a:spLocks noGrp="1"/>
          </p:cNvSpPr>
          <p:nvPr>
            <p:ph idx="1"/>
          </p:nvPr>
        </p:nvSpPr>
        <p:spPr>
          <a:xfrm>
            <a:off x="3429001" y="1605613"/>
            <a:ext cx="5354707" cy="4497077"/>
          </a:xfrm>
        </p:spPr>
        <p:txBody>
          <a:bodyPr anchor="t">
            <a:noAutofit/>
          </a:bodyPr>
          <a:lstStyle/>
          <a:p>
            <a:pPr marL="0" indent="0">
              <a:lnSpc>
                <a:spcPct val="90000"/>
              </a:lnSpc>
              <a:buNone/>
            </a:pPr>
            <a:r>
              <a:rPr lang="en-US" sz="1400" b="1"/>
              <a:t>1. </a:t>
            </a:r>
            <a:r>
              <a:rPr lang="en-US" sz="1400" b="1" err="1"/>
              <a:t>Ollama</a:t>
            </a:r>
            <a:r>
              <a:rPr lang="en-US" sz="1400" b="1"/>
              <a:t>:</a:t>
            </a:r>
            <a:endParaRPr lang="en-US" sz="1400"/>
          </a:p>
          <a:p>
            <a:pPr marL="0" indent="0">
              <a:lnSpc>
                <a:spcPct val="90000"/>
              </a:lnSpc>
              <a:buNone/>
            </a:pPr>
            <a:r>
              <a:rPr lang="en-US" sz="1400"/>
              <a:t>Pros: </a:t>
            </a:r>
            <a:endParaRPr lang="en-US" sz="1400">
              <a:ea typeface="Calibri"/>
              <a:cs typeface="Calibri"/>
            </a:endParaRPr>
          </a:p>
          <a:p>
            <a:pPr>
              <a:lnSpc>
                <a:spcPct val="90000"/>
              </a:lnSpc>
            </a:pPr>
            <a:r>
              <a:rPr lang="en-US" sz="1400"/>
              <a:t>Desktop app for running local LLMs</a:t>
            </a:r>
            <a:endParaRPr lang="en-US" sz="1400">
              <a:ea typeface="Calibri"/>
              <a:cs typeface="Calibri"/>
            </a:endParaRPr>
          </a:p>
          <a:p>
            <a:pPr>
              <a:lnSpc>
                <a:spcPct val="90000"/>
              </a:lnSpc>
            </a:pPr>
            <a:r>
              <a:rPr lang="en-US" sz="1400">
                <a:ea typeface="Calibri"/>
                <a:cs typeface="Calibri"/>
              </a:rPr>
              <a:t>Can download and use any LLM the user desires</a:t>
            </a:r>
          </a:p>
          <a:p>
            <a:pPr marL="0" indent="0">
              <a:lnSpc>
                <a:spcPct val="90000"/>
              </a:lnSpc>
              <a:buNone/>
            </a:pPr>
            <a:r>
              <a:rPr lang="en-US" sz="1400"/>
              <a:t>Cons:</a:t>
            </a:r>
            <a:endParaRPr lang="en-US" sz="1400">
              <a:ea typeface="Calibri"/>
              <a:cs typeface="Calibri"/>
            </a:endParaRPr>
          </a:p>
          <a:p>
            <a:pPr>
              <a:lnSpc>
                <a:spcPct val="90000"/>
              </a:lnSpc>
            </a:pPr>
            <a:r>
              <a:rPr lang="en-US" sz="1400"/>
              <a:t>Requires manual model selection and setup</a:t>
            </a:r>
            <a:endParaRPr lang="en-US" sz="1400">
              <a:ea typeface="Calibri"/>
              <a:cs typeface="Calibri"/>
            </a:endParaRPr>
          </a:p>
          <a:p>
            <a:pPr>
              <a:lnSpc>
                <a:spcPct val="90000"/>
              </a:lnSpc>
            </a:pPr>
            <a:r>
              <a:rPr lang="en-US" sz="1400"/>
              <a:t>Lacks streamlined RAG: users must re-attach documents repeatedly</a:t>
            </a:r>
            <a:br>
              <a:rPr lang="en-US" sz="1400"/>
            </a:br>
            <a:endParaRPr lang="en-US" sz="1400">
              <a:ea typeface="Calibri"/>
              <a:cs typeface="Calibri"/>
            </a:endParaRPr>
          </a:p>
          <a:p>
            <a:pPr marL="0" indent="0">
              <a:lnSpc>
                <a:spcPct val="90000"/>
              </a:lnSpc>
              <a:buNone/>
            </a:pPr>
            <a:r>
              <a:rPr lang="en-US" sz="1400" b="1"/>
              <a:t>2. </a:t>
            </a:r>
            <a:r>
              <a:rPr lang="en-US" sz="1400" b="1" err="1"/>
              <a:t>Llamafile</a:t>
            </a:r>
            <a:r>
              <a:rPr lang="en-US" sz="1400" b="1"/>
              <a:t>:</a:t>
            </a:r>
            <a:endParaRPr lang="en-US" sz="1400"/>
          </a:p>
          <a:p>
            <a:pPr marL="0" indent="0">
              <a:lnSpc>
                <a:spcPct val="90000"/>
              </a:lnSpc>
              <a:buNone/>
            </a:pPr>
            <a:r>
              <a:rPr lang="en-US" sz="1400"/>
              <a:t>Pros: </a:t>
            </a:r>
            <a:endParaRPr lang="en-US" sz="1400">
              <a:ea typeface="Calibri"/>
              <a:cs typeface="Calibri"/>
            </a:endParaRPr>
          </a:p>
          <a:p>
            <a:pPr>
              <a:lnSpc>
                <a:spcPct val="90000"/>
              </a:lnSpc>
            </a:pPr>
            <a:r>
              <a:rPr lang="en-US" sz="1400"/>
              <a:t>Packaged LLM with built-in web UI</a:t>
            </a:r>
            <a:endParaRPr lang="en-US" sz="1400">
              <a:ea typeface="Calibri"/>
              <a:cs typeface="Calibri"/>
            </a:endParaRPr>
          </a:p>
          <a:p>
            <a:pPr>
              <a:lnSpc>
                <a:spcPct val="90000"/>
              </a:lnSpc>
            </a:pPr>
            <a:r>
              <a:rPr lang="en-US" sz="1400">
                <a:ea typeface="Calibri"/>
                <a:cs typeface="Calibri"/>
              </a:rPr>
              <a:t>Can be bundled into single package</a:t>
            </a:r>
          </a:p>
          <a:p>
            <a:pPr marL="0" indent="0">
              <a:lnSpc>
                <a:spcPct val="90000"/>
              </a:lnSpc>
              <a:buNone/>
            </a:pPr>
            <a:r>
              <a:rPr lang="en-US" sz="1400"/>
              <a:t>Cons:</a:t>
            </a:r>
            <a:endParaRPr lang="en-US" sz="1400">
              <a:ea typeface="Calibri"/>
              <a:cs typeface="Calibri"/>
            </a:endParaRPr>
          </a:p>
          <a:p>
            <a:pPr>
              <a:lnSpc>
                <a:spcPct val="90000"/>
              </a:lnSpc>
            </a:pPr>
            <a:r>
              <a:rPr lang="en-US" sz="1400"/>
              <a:t>No native support for retrieval-augmented generation (RAG)</a:t>
            </a:r>
            <a:endParaRPr lang="en-US" sz="1400">
              <a:ea typeface="Calibri"/>
              <a:cs typeface="Calibri"/>
            </a:endParaRPr>
          </a:p>
          <a:p>
            <a:pPr>
              <a:lnSpc>
                <a:spcPct val="90000"/>
              </a:lnSpc>
            </a:pPr>
            <a:r>
              <a:rPr lang="en-US" sz="1400"/>
              <a:t>Limited to basic chat use cases without document-grounded context</a:t>
            </a:r>
            <a:endParaRPr lang="en-US" sz="1400">
              <a:ea typeface="Calibri"/>
              <a:cs typeface="Calibri"/>
            </a:endParaRPr>
          </a:p>
          <a:p>
            <a:pPr>
              <a:lnSpc>
                <a:spcPct val="90000"/>
              </a:lnSpc>
            </a:pPr>
            <a:endParaRPr lang="en-US" sz="1400">
              <a:ea typeface="Calibri"/>
              <a:cs typeface="Calibri"/>
            </a:endParaRPr>
          </a:p>
          <a:p>
            <a:pPr marL="0" indent="0">
              <a:lnSpc>
                <a:spcPct val="90000"/>
              </a:lnSpc>
              <a:buNone/>
            </a:pPr>
            <a:r>
              <a:rPr lang="en-US" sz="1400">
                <a:ea typeface="Calibri"/>
                <a:cs typeface="Calibri"/>
              </a:rPr>
              <a:t>Additionally, most applications focus on CPU based optimizations since they target to reach maximum number of devices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331" y="623276"/>
            <a:ext cx="8178791" cy="5607883"/>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63931" y="1008996"/>
            <a:ext cx="6923559" cy="3542045"/>
          </a:xfrm>
        </p:spPr>
        <p:txBody>
          <a:bodyPr vert="horz" lIns="91440" tIns="45720" rIns="91440" bIns="45720" rtlCol="0" anchor="b">
            <a:normAutofit/>
          </a:bodyPr>
          <a:lstStyle/>
          <a:p>
            <a:pPr algn="l" defTabSz="914377">
              <a:lnSpc>
                <a:spcPct val="90000"/>
              </a:lnSpc>
            </a:pPr>
            <a:r>
              <a:rPr lang="en-US" sz="10000"/>
              <a:t>Theoretical 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4A458B58-322B-09D3-BA63-20495EB51D05}"/>
              </a:ext>
            </a:extLst>
          </p:cNvPr>
          <p:cNvPicPr>
            <a:picLocks noGrp="1" noChangeAspect="1"/>
          </p:cNvPicPr>
          <p:nvPr>
            <p:ph idx="1"/>
          </p:nvPr>
        </p:nvPicPr>
        <p:blipFill>
          <a:blip r:embed="rId2"/>
          <a:srcRect l="5835" r="11708" b="-1"/>
          <a:stretch>
            <a:fillRect/>
          </a:stretch>
        </p:blipFill>
        <p:spPr>
          <a:xfrm>
            <a:off x="2432022" y="11"/>
            <a:ext cx="6711980" cy="6857991"/>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38" name="Freeform: Shape 37">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341755"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useBgFill="1">
        <p:nvSpPr>
          <p:cNvPr id="35" name="Freeform: Shape 34">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34896"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377">
              <a:defRPr/>
            </a:pP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DD71E33-9C01-22CE-E1D3-E891A837992A}"/>
              </a:ext>
            </a:extLst>
          </p:cNvPr>
          <p:cNvSpPr>
            <a:spLocks noGrp="1"/>
          </p:cNvSpPr>
          <p:nvPr>
            <p:ph type="title"/>
          </p:nvPr>
        </p:nvSpPr>
        <p:spPr>
          <a:xfrm>
            <a:off x="248503" y="594759"/>
            <a:ext cx="2578608" cy="1125728"/>
          </a:xfrm>
        </p:spPr>
        <p:txBody>
          <a:bodyPr vert="horz" lIns="91440" tIns="45720" rIns="91440" bIns="45720" rtlCol="0" anchor="b">
            <a:normAutofit/>
          </a:bodyPr>
          <a:lstStyle/>
          <a:p>
            <a:pPr algn="l" defTabSz="914377">
              <a:lnSpc>
                <a:spcPct val="90000"/>
              </a:lnSpc>
            </a:pPr>
            <a:r>
              <a:rPr lang="en-US" sz="2400"/>
              <a:t>Apple Silicon and The M1 SOC</a:t>
            </a:r>
          </a:p>
        </p:txBody>
      </p:sp>
      <p:sp>
        <p:nvSpPr>
          <p:cNvPr id="37" name="Rectangle 3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1"/>
            <a:ext cx="73152" cy="41148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316289EB-3B58-1F80-C049-B19B6243D417}"/>
              </a:ext>
            </a:extLst>
          </p:cNvPr>
          <p:cNvSpPr txBox="1"/>
          <p:nvPr/>
        </p:nvSpPr>
        <p:spPr>
          <a:xfrm>
            <a:off x="26" y="1714202"/>
            <a:ext cx="3096015" cy="320725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indent="-228594" defTabSz="914377">
              <a:lnSpc>
                <a:spcPct val="90000"/>
              </a:lnSpc>
              <a:spcAft>
                <a:spcPts val="600"/>
              </a:spcAft>
              <a:buFont typeface="Arial" panose="020B0604020202020204" pitchFamily="34" charset="0"/>
              <a:buChar char="•"/>
            </a:pPr>
            <a:endParaRPr lang="en-US" sz="1400">
              <a:ea typeface="Calibri"/>
              <a:cs typeface="Calibri"/>
            </a:endParaRPr>
          </a:p>
          <a:p>
            <a:pPr indent="-228594" defTabSz="914377">
              <a:lnSpc>
                <a:spcPct val="90000"/>
              </a:lnSpc>
              <a:spcAft>
                <a:spcPts val="600"/>
              </a:spcAft>
              <a:buFont typeface="Arial" panose="020B0604020202020204" pitchFamily="34" charset="0"/>
              <a:buChar char="•"/>
            </a:pPr>
            <a:r>
              <a:rPr lang="en-US" sz="1400" b="1"/>
              <a:t>Built in with accelerators</a:t>
            </a:r>
            <a:endParaRPr lang="en-US" sz="1400" b="1">
              <a:ea typeface="Calibri"/>
              <a:cs typeface="Calibri"/>
            </a:endParaRPr>
          </a:p>
          <a:p>
            <a:pPr marL="228594" lvl="1" indent="-228594" defTabSz="914377">
              <a:lnSpc>
                <a:spcPct val="90000"/>
              </a:lnSpc>
              <a:spcAft>
                <a:spcPts val="600"/>
              </a:spcAft>
              <a:buFont typeface="Arial" panose="020B0604020202020204" pitchFamily="34" charset="0"/>
              <a:buChar char="•"/>
            </a:pPr>
            <a:r>
              <a:rPr lang="en-US" sz="1400" b="1"/>
              <a:t>GPU</a:t>
            </a:r>
            <a:r>
              <a:rPr lang="en-US" sz="1400"/>
              <a:t> delivers up to 5.2 TOPS (INT8); supports general-purpose ML via Metal Shading Language</a:t>
            </a:r>
            <a:endParaRPr lang="en-US" sz="1400">
              <a:ea typeface="Calibri"/>
              <a:cs typeface="Calibri"/>
            </a:endParaRPr>
          </a:p>
          <a:p>
            <a:pPr marL="228594" lvl="1" indent="-228594" defTabSz="914377">
              <a:lnSpc>
                <a:spcPct val="90000"/>
              </a:lnSpc>
              <a:spcAft>
                <a:spcPts val="600"/>
              </a:spcAft>
              <a:buFont typeface="Arial" panose="020B0604020202020204" pitchFamily="34" charset="0"/>
              <a:buChar char="•"/>
            </a:pPr>
            <a:r>
              <a:rPr lang="en-US" sz="1400" b="1"/>
              <a:t>NPU (ANE)</a:t>
            </a:r>
            <a:r>
              <a:rPr lang="en-US" sz="1400"/>
              <a:t> offers 11 TOPS (INT8) and is dedicated to ML tasks via CoreML interface</a:t>
            </a:r>
            <a:endParaRPr lang="en-US" sz="1400">
              <a:ea typeface="Calibri"/>
              <a:cs typeface="Calibri"/>
            </a:endParaRPr>
          </a:p>
          <a:p>
            <a:pPr marL="228594" lvl="1" indent="-228594" defTabSz="914377">
              <a:lnSpc>
                <a:spcPct val="90000"/>
              </a:lnSpc>
              <a:spcAft>
                <a:spcPts val="600"/>
              </a:spcAft>
              <a:buFont typeface="Arial" panose="020B0604020202020204" pitchFamily="34" charset="0"/>
              <a:buChar char="•"/>
            </a:pPr>
            <a:endParaRPr lang="en-US" sz="1400">
              <a:ea typeface="Calibri"/>
              <a:cs typeface="Calibri"/>
            </a:endParaRPr>
          </a:p>
          <a:p>
            <a:pPr marL="228594" indent="-228594" defTabSz="914377">
              <a:lnSpc>
                <a:spcPct val="90000"/>
              </a:lnSpc>
              <a:spcAft>
                <a:spcPts val="600"/>
              </a:spcAft>
              <a:buFont typeface="Arial" panose="020B0604020202020204" pitchFamily="34" charset="0"/>
              <a:buChar char="•"/>
            </a:pPr>
            <a:endParaRPr lang="en-US" sz="1400" b="1">
              <a:ea typeface="Calibri"/>
              <a:cs typeface="Calibri"/>
            </a:endParaRPr>
          </a:p>
          <a:p>
            <a:pPr indent="-228594" defTabSz="914377">
              <a:lnSpc>
                <a:spcPct val="90000"/>
              </a:lnSpc>
              <a:spcAft>
                <a:spcPts val="600"/>
              </a:spcAft>
              <a:buFont typeface="Arial" panose="020B0604020202020204" pitchFamily="34" charset="0"/>
              <a:buChar char="•"/>
            </a:pPr>
            <a:r>
              <a:rPr lang="en-US" sz="1400" b="1"/>
              <a:t>Unified Memory Architecture (UMA) and System-On-Chip Design: </a:t>
            </a:r>
            <a:endParaRPr lang="en-US" sz="1400">
              <a:ea typeface="Calibri"/>
              <a:cs typeface="Calibri"/>
            </a:endParaRPr>
          </a:p>
          <a:p>
            <a:pPr marL="285744" indent="-228594" defTabSz="914377">
              <a:lnSpc>
                <a:spcPct val="90000"/>
              </a:lnSpc>
              <a:spcAft>
                <a:spcPts val="600"/>
              </a:spcAft>
              <a:buFont typeface="Arial" panose="020B0604020202020204" pitchFamily="34" charset="0"/>
              <a:buChar char="•"/>
            </a:pPr>
            <a:r>
              <a:rPr lang="en-US" sz="1400"/>
              <a:t>CPU, GPU, and - NPU share the same memory address space— enables cross-referencing of same data without additional copies</a:t>
            </a:r>
            <a:endParaRPr lang="en-US" sz="1400">
              <a:ea typeface="Calibri"/>
              <a:cs typeface="Calibri"/>
            </a:endParaRPr>
          </a:p>
          <a:p>
            <a:pPr marL="285744" indent="-228594" defTabSz="914377">
              <a:lnSpc>
                <a:spcPct val="90000"/>
              </a:lnSpc>
              <a:spcAft>
                <a:spcPts val="600"/>
              </a:spcAft>
              <a:buFont typeface="Arial" panose="020B0604020202020204" pitchFamily="34" charset="0"/>
              <a:buChar char="•"/>
            </a:pPr>
            <a:r>
              <a:rPr lang="en-US" sz="1400"/>
              <a:t>High speed data links to enable low latency switch of control</a:t>
            </a:r>
            <a:endParaRPr lang="en-US" sz="1400">
              <a:ea typeface="Calibri"/>
              <a:cs typeface="Calibri"/>
            </a:endParaRPr>
          </a:p>
        </p:txBody>
      </p:sp>
      <p:sp>
        <p:nvSpPr>
          <p:cNvPr id="5" name="TextBox 4">
            <a:extLst>
              <a:ext uri="{FF2B5EF4-FFF2-40B4-BE49-F238E27FC236}">
                <a16:creationId xmlns:a16="http://schemas.microsoft.com/office/drawing/2014/main" id="{9AF9ED68-6BFE-10B5-13AE-E5A82F85C075}"/>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29488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6E572B-6C71-B320-376C-D3D8052A5790}"/>
            </a:ext>
          </a:extLst>
        </p:cNvPr>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8824632"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8D9999D-DE42-3F31-CC39-C160A3AEC637}"/>
              </a:ext>
            </a:extLst>
          </p:cNvPr>
          <p:cNvSpPr>
            <a:spLocks noGrp="1"/>
          </p:cNvSpPr>
          <p:nvPr>
            <p:ph type="title"/>
          </p:nvPr>
        </p:nvSpPr>
        <p:spPr>
          <a:xfrm>
            <a:off x="852775" y="609601"/>
            <a:ext cx="7044316" cy="1330841"/>
          </a:xfrm>
        </p:spPr>
        <p:txBody>
          <a:bodyPr vert="horz" lIns="91440" tIns="45720" rIns="91440" bIns="45720" rtlCol="0" anchor="ctr">
            <a:normAutofit/>
          </a:bodyPr>
          <a:lstStyle/>
          <a:p>
            <a:pPr algn="l" defTabSz="914377">
              <a:lnSpc>
                <a:spcPct val="90000"/>
              </a:lnSpc>
            </a:pPr>
            <a:r>
              <a:rPr lang="en-US" dirty="0"/>
              <a:t>DMA and </a:t>
            </a:r>
            <a:r>
              <a:rPr lang="en-US" dirty="0" err="1"/>
              <a:t>MMap</a:t>
            </a:r>
            <a:endParaRPr lang="en-US" err="1">
              <a:ea typeface="+mj-ea"/>
              <a:cs typeface="+mj-cs"/>
            </a:endParaRPr>
          </a:p>
        </p:txBody>
      </p:sp>
      <p:sp>
        <p:nvSpPr>
          <p:cNvPr id="6" name="TextBox 5">
            <a:extLst>
              <a:ext uri="{FF2B5EF4-FFF2-40B4-BE49-F238E27FC236}">
                <a16:creationId xmlns:a16="http://schemas.microsoft.com/office/drawing/2014/main" id="{AE4C555A-0F32-292F-4DDF-61CA39251074}"/>
              </a:ext>
            </a:extLst>
          </p:cNvPr>
          <p:cNvSpPr txBox="1"/>
          <p:nvPr/>
        </p:nvSpPr>
        <p:spPr>
          <a:xfrm>
            <a:off x="355821" y="2069719"/>
            <a:ext cx="5558005" cy="467258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20000"/>
          </a:bodyPr>
          <a:lstStyle/>
          <a:p>
            <a:pPr defTabSz="914377"/>
            <a:r>
              <a:rPr lang="en-US" b="1">
                <a:ea typeface="+mn-lt"/>
                <a:cs typeface="+mn-lt"/>
              </a:rPr>
              <a:t>DMA (Direct Memory Access)</a:t>
            </a:r>
            <a:r>
              <a:rPr lang="en-US">
                <a:ea typeface="+mn-lt"/>
                <a:cs typeface="+mn-lt"/>
              </a:rPr>
              <a:t> offloads data transfer from storage to RAM without CPU intervention, improving I/O efficiency. Modern systems use this technique for most I/O</a:t>
            </a:r>
          </a:p>
          <a:p>
            <a:pPr defTabSz="914377"/>
            <a:endParaRPr lang="en-US">
              <a:ea typeface="Calibri"/>
              <a:cs typeface="Calibri"/>
            </a:endParaRPr>
          </a:p>
          <a:p>
            <a:pPr defTabSz="914377"/>
            <a:r>
              <a:rPr lang="en-US" b="1" err="1">
                <a:ea typeface="+mn-lt"/>
                <a:cs typeface="+mn-lt"/>
              </a:rPr>
              <a:t>mmap</a:t>
            </a:r>
            <a:r>
              <a:rPr lang="en-US">
                <a:ea typeface="+mn-lt"/>
                <a:cs typeface="+mn-lt"/>
              </a:rPr>
              <a:t> is a system call that maps a file directly into the process’s virtual memory, enabling </a:t>
            </a:r>
            <a:r>
              <a:rPr lang="en-US" b="1">
                <a:ea typeface="+mn-lt"/>
                <a:cs typeface="+mn-lt"/>
              </a:rPr>
              <a:t>zero-copy</a:t>
            </a:r>
            <a:r>
              <a:rPr lang="en-US">
                <a:ea typeface="+mn-lt"/>
                <a:cs typeface="+mn-lt"/>
              </a:rPr>
              <a:t> access and eliminating the need for explicit reads.</a:t>
            </a:r>
            <a:endParaRPr lang="en-US">
              <a:ea typeface="Calibri"/>
              <a:cs typeface="Calibri"/>
            </a:endParaRPr>
          </a:p>
          <a:p>
            <a:pPr marL="285744" indent="-285744" defTabSz="914377">
              <a:buFont typeface="Arial"/>
              <a:buChar char="•"/>
            </a:pPr>
            <a:endParaRPr lang="en-US">
              <a:ea typeface="+mn-lt"/>
              <a:cs typeface="+mn-lt"/>
            </a:endParaRPr>
          </a:p>
          <a:p>
            <a:pPr defTabSz="914377"/>
            <a:r>
              <a:rPr lang="en-US" b="1">
                <a:ea typeface="+mn-lt"/>
                <a:cs typeface="+mn-lt"/>
              </a:rPr>
              <a:t>Benefits:</a:t>
            </a:r>
          </a:p>
          <a:p>
            <a:pPr marL="285744" indent="-285744" defTabSz="914377">
              <a:buFont typeface="Arial"/>
              <a:buChar char="•"/>
            </a:pPr>
            <a:r>
              <a:rPr lang="en-US">
                <a:ea typeface="+mn-lt"/>
                <a:cs typeface="+mn-lt"/>
              </a:rPr>
              <a:t>Combining </a:t>
            </a:r>
            <a:r>
              <a:rPr lang="en-US" b="1">
                <a:ea typeface="+mn-lt"/>
                <a:cs typeface="+mn-lt"/>
              </a:rPr>
              <a:t>DMA with </a:t>
            </a:r>
            <a:r>
              <a:rPr lang="en-US" b="1" err="1">
                <a:ea typeface="+mn-lt"/>
                <a:cs typeface="+mn-lt"/>
              </a:rPr>
              <a:t>mmap</a:t>
            </a:r>
            <a:r>
              <a:rPr lang="en-US">
                <a:ea typeface="+mn-lt"/>
                <a:cs typeface="+mn-lt"/>
              </a:rPr>
              <a:t> allows data to be loaded into memory and accessed by applications without additional copying or CPU cycles.</a:t>
            </a:r>
            <a:br>
              <a:rPr lang="en-US">
                <a:ea typeface="+mn-lt"/>
                <a:cs typeface="+mn-lt"/>
              </a:rPr>
            </a:br>
            <a:endParaRPr lang="en-US">
              <a:ea typeface="+mn-lt"/>
              <a:cs typeface="+mn-lt"/>
            </a:endParaRPr>
          </a:p>
          <a:p>
            <a:pPr marL="285744" indent="-285744" defTabSz="914377">
              <a:buFont typeface="Arial"/>
              <a:buChar char="•"/>
            </a:pPr>
            <a:r>
              <a:rPr lang="en-US">
                <a:ea typeface="+mn-lt"/>
                <a:cs typeface="+mn-lt"/>
              </a:rPr>
              <a:t>Memory-mapped files support </a:t>
            </a:r>
            <a:r>
              <a:rPr lang="en-US" b="1">
                <a:ea typeface="+mn-lt"/>
                <a:cs typeface="+mn-lt"/>
              </a:rPr>
              <a:t>on-demand paging</a:t>
            </a:r>
            <a:r>
              <a:rPr lang="en-US">
                <a:ea typeface="+mn-lt"/>
                <a:cs typeface="+mn-lt"/>
              </a:rPr>
              <a:t>, loading only needed portions into memory, saving resources during repeated large-file access.</a:t>
            </a:r>
            <a:br>
              <a:rPr lang="en-US">
                <a:ea typeface="+mn-lt"/>
                <a:cs typeface="+mn-lt"/>
              </a:rPr>
            </a:br>
            <a:endParaRPr lang="en-US"/>
          </a:p>
          <a:p>
            <a:pPr marL="285744" indent="-285744" defTabSz="914377">
              <a:buFont typeface="Arial"/>
              <a:buChar char="•"/>
            </a:pPr>
            <a:r>
              <a:rPr lang="en-US">
                <a:ea typeface="+mn-lt"/>
                <a:cs typeface="+mn-lt"/>
              </a:rPr>
              <a:t>In search-heavy applications, </a:t>
            </a:r>
            <a:r>
              <a:rPr lang="en-US" err="1">
                <a:ea typeface="+mn-lt"/>
                <a:cs typeface="+mn-lt"/>
              </a:rPr>
              <a:t>mmap</a:t>
            </a:r>
            <a:r>
              <a:rPr lang="en-US">
                <a:ea typeface="+mn-lt"/>
                <a:cs typeface="+mn-lt"/>
              </a:rPr>
              <a:t> allows </a:t>
            </a:r>
            <a:r>
              <a:rPr lang="en-US" b="1">
                <a:ea typeface="+mn-lt"/>
                <a:cs typeface="+mn-lt"/>
              </a:rPr>
              <a:t>efficient scanning</a:t>
            </a:r>
            <a:r>
              <a:rPr lang="en-US">
                <a:ea typeface="+mn-lt"/>
                <a:cs typeface="+mn-lt"/>
              </a:rPr>
              <a:t> of large document corpora or vector stores by accessing contiguous memory regions directly.</a:t>
            </a:r>
          </a:p>
          <a:p>
            <a:pPr defTabSz="914377"/>
            <a:endParaRPr lang="en-US" b="1">
              <a:ea typeface="Calibri"/>
              <a:cs typeface="Calibri"/>
            </a:endParaRPr>
          </a:p>
        </p:txBody>
      </p:sp>
      <p:pic>
        <p:nvPicPr>
          <p:cNvPr id="8" name="Content Placeholder 7" descr="A diagram of a computer hardware system&#10;&#10;AI-generated content may be incorrect.">
            <a:extLst>
              <a:ext uri="{FF2B5EF4-FFF2-40B4-BE49-F238E27FC236}">
                <a16:creationId xmlns:a16="http://schemas.microsoft.com/office/drawing/2014/main" id="{DDD42B3F-5784-7675-0081-728B9C53FC99}"/>
              </a:ext>
            </a:extLst>
          </p:cNvPr>
          <p:cNvPicPr>
            <a:picLocks noGrp="1" noChangeAspect="1"/>
          </p:cNvPicPr>
          <p:nvPr>
            <p:ph idx="1"/>
          </p:nvPr>
        </p:nvPicPr>
        <p:blipFill>
          <a:blip r:embed="rId2"/>
          <a:stretch>
            <a:fillRect/>
          </a:stretch>
        </p:blipFill>
        <p:spPr>
          <a:xfrm>
            <a:off x="5904232" y="2227430"/>
            <a:ext cx="2726675" cy="2766431"/>
          </a:xfrm>
          <a:prstGeom prst="rect">
            <a:avLst/>
          </a:prstGeom>
        </p:spPr>
      </p:pic>
      <p:sp>
        <p:nvSpPr>
          <p:cNvPr id="47" name="Freeform: Shape 46">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036221" y="6209414"/>
            <a:ext cx="5107781" cy="648587"/>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EFC382D6-BBA9-D0BD-8CC5-C795C73E36D0}"/>
              </a:ext>
            </a:extLst>
          </p:cNvPr>
          <p:cNvSpPr txBox="1"/>
          <p:nvPr/>
        </p:nvSpPr>
        <p:spPr>
          <a:xfrm>
            <a:off x="1277767" y="222610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2859009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4DDDB-34CD-3436-DABD-50C645F71B98}"/>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9A36457-A5F4-4103-A443-02581C0918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C5FB7E8-B636-40FA-BE8D-48145C0F5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
            <a:ext cx="9144000" cy="2295239"/>
          </a:xfrm>
          <a:custGeom>
            <a:avLst/>
            <a:gdLst>
              <a:gd name="connsiteX0" fmla="*/ 12160143 w 12192000"/>
              <a:gd name="connsiteY0" fmla="*/ 831692 h 2079137"/>
              <a:gd name="connsiteX1" fmla="*/ 12159112 w 12192000"/>
              <a:gd name="connsiteY1" fmla="*/ 833361 h 2079137"/>
              <a:gd name="connsiteX2" fmla="*/ 12158912 w 12192000"/>
              <a:gd name="connsiteY2" fmla="*/ 832430 h 2079137"/>
              <a:gd name="connsiteX3" fmla="*/ 0 w 12192000"/>
              <a:gd name="connsiteY3" fmla="*/ 0 h 2079137"/>
              <a:gd name="connsiteX4" fmla="*/ 12192000 w 12192000"/>
              <a:gd name="connsiteY4" fmla="*/ 0 h 2079137"/>
              <a:gd name="connsiteX5" fmla="*/ 12192000 w 12192000"/>
              <a:gd name="connsiteY5" fmla="*/ 558063 h 2079137"/>
              <a:gd name="connsiteX6" fmla="*/ 12189259 w 12192000"/>
              <a:gd name="connsiteY6" fmla="*/ 810508 h 2079137"/>
              <a:gd name="connsiteX7" fmla="*/ 12170847 w 12192000"/>
              <a:gd name="connsiteY7" fmla="*/ 825280 h 2079137"/>
              <a:gd name="connsiteX8" fmla="*/ 12160143 w 12192000"/>
              <a:gd name="connsiteY8" fmla="*/ 831692 h 2079137"/>
              <a:gd name="connsiteX9" fmla="*/ 12163806 w 12192000"/>
              <a:gd name="connsiteY9" fmla="*/ 825759 h 2079137"/>
              <a:gd name="connsiteX10" fmla="*/ 12056557 w 12192000"/>
              <a:gd name="connsiteY10" fmla="*/ 810176 h 2079137"/>
              <a:gd name="connsiteX11" fmla="*/ 11900316 w 12192000"/>
              <a:gd name="connsiteY11" fmla="*/ 789618 h 2079137"/>
              <a:gd name="connsiteX12" fmla="*/ 11791206 w 12192000"/>
              <a:gd name="connsiteY12" fmla="*/ 824176 h 2079137"/>
              <a:gd name="connsiteX13" fmla="*/ 11659257 w 12192000"/>
              <a:gd name="connsiteY13" fmla="*/ 800841 h 2079137"/>
              <a:gd name="connsiteX14" fmla="*/ 11569789 w 12192000"/>
              <a:gd name="connsiteY14" fmla="*/ 797135 h 2079137"/>
              <a:gd name="connsiteX15" fmla="*/ 11367885 w 12192000"/>
              <a:gd name="connsiteY15" fmla="*/ 791985 h 2079137"/>
              <a:gd name="connsiteX16" fmla="*/ 11174663 w 12192000"/>
              <a:gd name="connsiteY16" fmla="*/ 788721 h 2079137"/>
              <a:gd name="connsiteX17" fmla="*/ 11068220 w 12192000"/>
              <a:gd name="connsiteY17" fmla="*/ 786994 h 2079137"/>
              <a:gd name="connsiteX18" fmla="*/ 10893266 w 12192000"/>
              <a:gd name="connsiteY18" fmla="*/ 794013 h 2079137"/>
              <a:gd name="connsiteX19" fmla="*/ 10844025 w 12192000"/>
              <a:gd name="connsiteY19" fmla="*/ 789857 h 2079137"/>
              <a:gd name="connsiteX20" fmla="*/ 10814353 w 12192000"/>
              <a:gd name="connsiteY20" fmla="*/ 789010 h 2079137"/>
              <a:gd name="connsiteX21" fmla="*/ 10748393 w 12192000"/>
              <a:gd name="connsiteY21" fmla="*/ 806738 h 2079137"/>
              <a:gd name="connsiteX22" fmla="*/ 10468256 w 12192000"/>
              <a:gd name="connsiteY22" fmla="*/ 778733 h 2079137"/>
              <a:gd name="connsiteX23" fmla="*/ 10256131 w 12192000"/>
              <a:gd name="connsiteY23" fmla="*/ 788332 h 2079137"/>
              <a:gd name="connsiteX24" fmla="*/ 10177442 w 12192000"/>
              <a:gd name="connsiteY24" fmla="*/ 777371 h 2079137"/>
              <a:gd name="connsiteX25" fmla="*/ 10006086 w 12192000"/>
              <a:gd name="connsiteY25" fmla="*/ 792651 h 2079137"/>
              <a:gd name="connsiteX26" fmla="*/ 9952382 w 12192000"/>
              <a:gd name="connsiteY26" fmla="*/ 815411 h 2079137"/>
              <a:gd name="connsiteX27" fmla="*/ 9926457 w 12192000"/>
              <a:gd name="connsiteY27" fmla="*/ 827295 h 2079137"/>
              <a:gd name="connsiteX28" fmla="*/ 9843405 w 12192000"/>
              <a:gd name="connsiteY28" fmla="*/ 867046 h 2079137"/>
              <a:gd name="connsiteX29" fmla="*/ 9830866 w 12192000"/>
              <a:gd name="connsiteY29" fmla="*/ 875047 h 2079137"/>
              <a:gd name="connsiteX30" fmla="*/ 9801807 w 12192000"/>
              <a:gd name="connsiteY30" fmla="*/ 872272 h 2079137"/>
              <a:gd name="connsiteX31" fmla="*/ 9785653 w 12192000"/>
              <a:gd name="connsiteY31" fmla="*/ 861743 h 2079137"/>
              <a:gd name="connsiteX32" fmla="*/ 9781177 w 12192000"/>
              <a:gd name="connsiteY32" fmla="*/ 864820 h 2079137"/>
              <a:gd name="connsiteX33" fmla="*/ 9768640 w 12192000"/>
              <a:gd name="connsiteY33" fmla="*/ 869379 h 2079137"/>
              <a:gd name="connsiteX34" fmla="*/ 9712211 w 12192000"/>
              <a:gd name="connsiteY34" fmla="*/ 900283 h 2079137"/>
              <a:gd name="connsiteX35" fmla="*/ 9689465 w 12192000"/>
              <a:gd name="connsiteY35" fmla="*/ 899268 h 2079137"/>
              <a:gd name="connsiteX36" fmla="*/ 9600339 w 12192000"/>
              <a:gd name="connsiteY36" fmla="*/ 922112 h 2079137"/>
              <a:gd name="connsiteX37" fmla="*/ 9582850 w 12192000"/>
              <a:gd name="connsiteY37" fmla="*/ 925510 h 2079137"/>
              <a:gd name="connsiteX38" fmla="*/ 9549638 w 12192000"/>
              <a:gd name="connsiteY38" fmla="*/ 940845 h 2079137"/>
              <a:gd name="connsiteX39" fmla="*/ 9539471 w 12192000"/>
              <a:gd name="connsiteY39" fmla="*/ 941799 h 2079137"/>
              <a:gd name="connsiteX40" fmla="*/ 9505592 w 12192000"/>
              <a:gd name="connsiteY40" fmla="*/ 955533 h 2079137"/>
              <a:gd name="connsiteX41" fmla="*/ 9432569 w 12192000"/>
              <a:gd name="connsiteY41" fmla="*/ 985377 h 2079137"/>
              <a:gd name="connsiteX42" fmla="*/ 9414216 w 12192000"/>
              <a:gd name="connsiteY42" fmla="*/ 992655 h 2079137"/>
              <a:gd name="connsiteX43" fmla="*/ 9397106 w 12192000"/>
              <a:gd name="connsiteY43" fmla="*/ 992980 h 2079137"/>
              <a:gd name="connsiteX44" fmla="*/ 9305108 w 12192000"/>
              <a:gd name="connsiteY44" fmla="*/ 1007767 h 2079137"/>
              <a:gd name="connsiteX45" fmla="*/ 9282434 w 12192000"/>
              <a:gd name="connsiteY45" fmla="*/ 1007523 h 2079137"/>
              <a:gd name="connsiteX46" fmla="*/ 9271941 w 12192000"/>
              <a:gd name="connsiteY46" fmla="*/ 1002839 h 2079137"/>
              <a:gd name="connsiteX47" fmla="*/ 9238227 w 12192000"/>
              <a:gd name="connsiteY47" fmla="*/ 1017668 h 2079137"/>
              <a:gd name="connsiteX48" fmla="*/ 9184265 w 12192000"/>
              <a:gd name="connsiteY48" fmla="*/ 1031275 h 2079137"/>
              <a:gd name="connsiteX49" fmla="*/ 9159000 w 12192000"/>
              <a:gd name="connsiteY49" fmla="*/ 1039569 h 2079137"/>
              <a:gd name="connsiteX50" fmla="*/ 9137031 w 12192000"/>
              <a:gd name="connsiteY50" fmla="*/ 1038699 h 2079137"/>
              <a:gd name="connsiteX51" fmla="*/ 9015702 w 12192000"/>
              <a:gd name="connsiteY51" fmla="*/ 1051400 h 2079137"/>
              <a:gd name="connsiteX52" fmla="*/ 8971403 w 12192000"/>
              <a:gd name="connsiteY52" fmla="*/ 1040542 h 2079137"/>
              <a:gd name="connsiteX53" fmla="*/ 8961826 w 12192000"/>
              <a:gd name="connsiteY53" fmla="*/ 1045364 h 2079137"/>
              <a:gd name="connsiteX54" fmla="*/ 8888623 w 12192000"/>
              <a:gd name="connsiteY54" fmla="*/ 1053908 h 2079137"/>
              <a:gd name="connsiteX55" fmla="*/ 8841066 w 12192000"/>
              <a:gd name="connsiteY55" fmla="*/ 1060421 h 2079137"/>
              <a:gd name="connsiteX56" fmla="*/ 8752342 w 12192000"/>
              <a:gd name="connsiteY56" fmla="*/ 1080646 h 2079137"/>
              <a:gd name="connsiteX57" fmla="*/ 8699139 w 12192000"/>
              <a:gd name="connsiteY57" fmla="*/ 1087885 h 2079137"/>
              <a:gd name="connsiteX58" fmla="*/ 8667273 w 12192000"/>
              <a:gd name="connsiteY58" fmla="*/ 1092062 h 2079137"/>
              <a:gd name="connsiteX59" fmla="*/ 8586064 w 12192000"/>
              <a:gd name="connsiteY59" fmla="*/ 1114603 h 2079137"/>
              <a:gd name="connsiteX60" fmla="*/ 8460312 w 12192000"/>
              <a:gd name="connsiteY60" fmla="*/ 1179878 h 2079137"/>
              <a:gd name="connsiteX61" fmla="*/ 8419023 w 12192000"/>
              <a:gd name="connsiteY61" fmla="*/ 1191748 h 2079137"/>
              <a:gd name="connsiteX62" fmla="*/ 8410939 w 12192000"/>
              <a:gd name="connsiteY62" fmla="*/ 1189696 h 2079137"/>
              <a:gd name="connsiteX63" fmla="*/ 8362040 w 12192000"/>
              <a:gd name="connsiteY63" fmla="*/ 1220820 h 2079137"/>
              <a:gd name="connsiteX64" fmla="*/ 8273677 w 12192000"/>
              <a:gd name="connsiteY64" fmla="*/ 1236495 h 2079137"/>
              <a:gd name="connsiteX65" fmla="*/ 8204283 w 12192000"/>
              <a:gd name="connsiteY65" fmla="*/ 1243537 h 2079137"/>
              <a:gd name="connsiteX66" fmla="*/ 8166550 w 12192000"/>
              <a:gd name="connsiteY66" fmla="*/ 1249551 h 2079137"/>
              <a:gd name="connsiteX67" fmla="*/ 8137785 w 12192000"/>
              <a:gd name="connsiteY67" fmla="*/ 1251636 h 2079137"/>
              <a:gd name="connsiteX68" fmla="*/ 8071596 w 12192000"/>
              <a:gd name="connsiteY68" fmla="*/ 1269274 h 2079137"/>
              <a:gd name="connsiteX69" fmla="*/ 7964816 w 12192000"/>
              <a:gd name="connsiteY69" fmla="*/ 1303668 h 2079137"/>
              <a:gd name="connsiteX70" fmla="*/ 7941495 w 12192000"/>
              <a:gd name="connsiteY70" fmla="*/ 1309821 h 2079137"/>
              <a:gd name="connsiteX71" fmla="*/ 7919123 w 12192000"/>
              <a:gd name="connsiteY71" fmla="*/ 1310466 h 2079137"/>
              <a:gd name="connsiteX72" fmla="*/ 7911902 w 12192000"/>
              <a:gd name="connsiteY72" fmla="*/ 1306569 h 2079137"/>
              <a:gd name="connsiteX73" fmla="*/ 7898703 w 12192000"/>
              <a:gd name="connsiteY73" fmla="*/ 1309208 h 2079137"/>
              <a:gd name="connsiteX74" fmla="*/ 7894703 w 12192000"/>
              <a:gd name="connsiteY74" fmla="*/ 1308939 h 2079137"/>
              <a:gd name="connsiteX75" fmla="*/ 7872267 w 12192000"/>
              <a:gd name="connsiteY75" fmla="*/ 1308370 h 2079137"/>
              <a:gd name="connsiteX76" fmla="*/ 7836454 w 12192000"/>
              <a:gd name="connsiteY76" fmla="*/ 1331265 h 2079137"/>
              <a:gd name="connsiteX77" fmla="*/ 7782451 w 12192000"/>
              <a:gd name="connsiteY77" fmla="*/ 1339601 h 2079137"/>
              <a:gd name="connsiteX78" fmla="*/ 7542969 w 12192000"/>
              <a:gd name="connsiteY78" fmla="*/ 1372495 h 2079137"/>
              <a:gd name="connsiteX79" fmla="*/ 7476832 w 12192000"/>
              <a:gd name="connsiteY79" fmla="*/ 1431655 h 2079137"/>
              <a:gd name="connsiteX80" fmla="*/ 7370237 w 12192000"/>
              <a:gd name="connsiteY80" fmla="*/ 1474339 h 2079137"/>
              <a:gd name="connsiteX81" fmla="*/ 7222223 w 12192000"/>
              <a:gd name="connsiteY81" fmla="*/ 1510199 h 2079137"/>
              <a:gd name="connsiteX82" fmla="*/ 7215703 w 12192000"/>
              <a:gd name="connsiteY82" fmla="*/ 1520424 h 2079137"/>
              <a:gd name="connsiteX83" fmla="*/ 7204548 w 12192000"/>
              <a:gd name="connsiteY83" fmla="*/ 1528145 h 2079137"/>
              <a:gd name="connsiteX84" fmla="*/ 7202038 w 12192000"/>
              <a:gd name="connsiteY84" fmla="*/ 1527954 h 2079137"/>
              <a:gd name="connsiteX85" fmla="*/ 7173860 w 12192000"/>
              <a:gd name="connsiteY85" fmla="*/ 1541605 h 2079137"/>
              <a:gd name="connsiteX86" fmla="*/ 7155079 w 12192000"/>
              <a:gd name="connsiteY86" fmla="*/ 1552495 h 2079137"/>
              <a:gd name="connsiteX87" fmla="*/ 7149757 w 12192000"/>
              <a:gd name="connsiteY87" fmla="*/ 1552732 h 2079137"/>
              <a:gd name="connsiteX88" fmla="*/ 7104804 w 12192000"/>
              <a:gd name="connsiteY88" fmla="*/ 1565792 h 2079137"/>
              <a:gd name="connsiteX89" fmla="*/ 7082824 w 12192000"/>
              <a:gd name="connsiteY89" fmla="*/ 1567947 h 2079137"/>
              <a:gd name="connsiteX90" fmla="*/ 7021520 w 12192000"/>
              <a:gd name="connsiteY90" fmla="*/ 1562334 h 2079137"/>
              <a:gd name="connsiteX91" fmla="*/ 6988956 w 12192000"/>
              <a:gd name="connsiteY91" fmla="*/ 1576442 h 2079137"/>
              <a:gd name="connsiteX92" fmla="*/ 6981922 w 12192000"/>
              <a:gd name="connsiteY92" fmla="*/ 1578821 h 2079137"/>
              <a:gd name="connsiteX93" fmla="*/ 6981583 w 12192000"/>
              <a:gd name="connsiteY93" fmla="*/ 1578678 h 2079137"/>
              <a:gd name="connsiteX94" fmla="*/ 6973762 w 12192000"/>
              <a:gd name="connsiteY94" fmla="*/ 1580811 h 2079137"/>
              <a:gd name="connsiteX95" fmla="*/ 6969093 w 12192000"/>
              <a:gd name="connsiteY95" fmla="*/ 1583157 h 2079137"/>
              <a:gd name="connsiteX96" fmla="*/ 6890037 w 12192000"/>
              <a:gd name="connsiteY96" fmla="*/ 1575825 h 2079137"/>
              <a:gd name="connsiteX97" fmla="*/ 6785054 w 12192000"/>
              <a:gd name="connsiteY97" fmla="*/ 1582200 h 2079137"/>
              <a:gd name="connsiteX98" fmla="*/ 6681692 w 12192000"/>
              <a:gd name="connsiteY98" fmla="*/ 1591296 h 2079137"/>
              <a:gd name="connsiteX99" fmla="*/ 6644556 w 12192000"/>
              <a:gd name="connsiteY99" fmla="*/ 1595940 h 2079137"/>
              <a:gd name="connsiteX100" fmla="*/ 6577106 w 12192000"/>
              <a:gd name="connsiteY100" fmla="*/ 1598261 h 2079137"/>
              <a:gd name="connsiteX101" fmla="*/ 6544183 w 12192000"/>
              <a:gd name="connsiteY101" fmla="*/ 1596149 h 2079137"/>
              <a:gd name="connsiteX102" fmla="*/ 6540921 w 12192000"/>
              <a:gd name="connsiteY102" fmla="*/ 1593857 h 2079137"/>
              <a:gd name="connsiteX103" fmla="*/ 6535046 w 12192000"/>
              <a:gd name="connsiteY103" fmla="*/ 1593283 h 2079137"/>
              <a:gd name="connsiteX104" fmla="*/ 6519853 w 12192000"/>
              <a:gd name="connsiteY104" fmla="*/ 1595771 h 2079137"/>
              <a:gd name="connsiteX105" fmla="*/ 6514280 w 12192000"/>
              <a:gd name="connsiteY105" fmla="*/ 1597376 h 2079137"/>
              <a:gd name="connsiteX106" fmla="*/ 6505824 w 12192000"/>
              <a:gd name="connsiteY106" fmla="*/ 1598298 h 2079137"/>
              <a:gd name="connsiteX107" fmla="*/ 6505573 w 12192000"/>
              <a:gd name="connsiteY107" fmla="*/ 1598109 h 2079137"/>
              <a:gd name="connsiteX108" fmla="*/ 6497741 w 12192000"/>
              <a:gd name="connsiteY108" fmla="*/ 1599392 h 2079137"/>
              <a:gd name="connsiteX109" fmla="*/ 6459992 w 12192000"/>
              <a:gd name="connsiteY109" fmla="*/ 1608358 h 2079137"/>
              <a:gd name="connsiteX110" fmla="*/ 6404572 w 12192000"/>
              <a:gd name="connsiteY110" fmla="*/ 1593771 h 2079137"/>
              <a:gd name="connsiteX111" fmla="*/ 6382671 w 12192000"/>
              <a:gd name="connsiteY111" fmla="*/ 1592612 h 2079137"/>
              <a:gd name="connsiteX112" fmla="*/ 6369843 w 12192000"/>
              <a:gd name="connsiteY112" fmla="*/ 1590015 h 2079137"/>
              <a:gd name="connsiteX113" fmla="*/ 6269740 w 12192000"/>
              <a:gd name="connsiteY113" fmla="*/ 1614633 h 2079137"/>
              <a:gd name="connsiteX114" fmla="*/ 6255405 w 12192000"/>
              <a:gd name="connsiteY114" fmla="*/ 1620529 h 2079137"/>
              <a:gd name="connsiteX115" fmla="*/ 6244248 w 12192000"/>
              <a:gd name="connsiteY115" fmla="*/ 1629561 h 2079137"/>
              <a:gd name="connsiteX116" fmla="*/ 6086396 w 12192000"/>
              <a:gd name="connsiteY116" fmla="*/ 1642666 h 2079137"/>
              <a:gd name="connsiteX117" fmla="*/ 5867429 w 12192000"/>
              <a:gd name="connsiteY117" fmla="*/ 1695554 h 2079137"/>
              <a:gd name="connsiteX118" fmla="*/ 5772864 w 12192000"/>
              <a:gd name="connsiteY118" fmla="*/ 1689002 h 2079137"/>
              <a:gd name="connsiteX119" fmla="*/ 5629833 w 12192000"/>
              <a:gd name="connsiteY119" fmla="*/ 1713273 h 2079137"/>
              <a:gd name="connsiteX120" fmla="*/ 5504771 w 12192000"/>
              <a:gd name="connsiteY120" fmla="*/ 1725744 h 2079137"/>
              <a:gd name="connsiteX121" fmla="*/ 5490967 w 12192000"/>
              <a:gd name="connsiteY121" fmla="*/ 1726367 h 2079137"/>
              <a:gd name="connsiteX122" fmla="*/ 5486015 w 12192000"/>
              <a:gd name="connsiteY122" fmla="*/ 1721481 h 2079137"/>
              <a:gd name="connsiteX123" fmla="*/ 5439364 w 12192000"/>
              <a:gd name="connsiteY123" fmla="*/ 1721349 h 2079137"/>
              <a:gd name="connsiteX124" fmla="*/ 5350025 w 12192000"/>
              <a:gd name="connsiteY124" fmla="*/ 1729885 h 2079137"/>
              <a:gd name="connsiteX125" fmla="*/ 5336104 w 12192000"/>
              <a:gd name="connsiteY125" fmla="*/ 1734377 h 2079137"/>
              <a:gd name="connsiteX126" fmla="*/ 5245234 w 12192000"/>
              <a:gd name="connsiteY126" fmla="*/ 1738520 h 2079137"/>
              <a:gd name="connsiteX127" fmla="*/ 5182955 w 12192000"/>
              <a:gd name="connsiteY127" fmla="*/ 1744622 h 2079137"/>
              <a:gd name="connsiteX128" fmla="*/ 5169506 w 12192000"/>
              <a:gd name="connsiteY128" fmla="*/ 1748993 h 2079137"/>
              <a:gd name="connsiteX129" fmla="*/ 5154299 w 12192000"/>
              <a:gd name="connsiteY129" fmla="*/ 1744080 h 2079137"/>
              <a:gd name="connsiteX130" fmla="*/ 5149917 w 12192000"/>
              <a:gd name="connsiteY130" fmla="*/ 1739727 h 2079137"/>
              <a:gd name="connsiteX131" fmla="*/ 5100319 w 12192000"/>
              <a:gd name="connsiteY131" fmla="*/ 1745797 h 2079137"/>
              <a:gd name="connsiteX132" fmla="*/ 5094361 w 12192000"/>
              <a:gd name="connsiteY132" fmla="*/ 1745767 h 2079137"/>
              <a:gd name="connsiteX133" fmla="*/ 5053410 w 12192000"/>
              <a:gd name="connsiteY133" fmla="*/ 1742790 h 2079137"/>
              <a:gd name="connsiteX134" fmla="*/ 4992711 w 12192000"/>
              <a:gd name="connsiteY134" fmla="*/ 1734075 h 2079137"/>
              <a:gd name="connsiteX135" fmla="*/ 4930098 w 12192000"/>
              <a:gd name="connsiteY135" fmla="*/ 1717312 h 2079137"/>
              <a:gd name="connsiteX136" fmla="*/ 4893834 w 12192000"/>
              <a:gd name="connsiteY136" fmla="*/ 1710028 h 2079137"/>
              <a:gd name="connsiteX137" fmla="*/ 4868730 w 12192000"/>
              <a:gd name="connsiteY137" fmla="*/ 1702384 h 2079137"/>
              <a:gd name="connsiteX138" fmla="*/ 4797925 w 12192000"/>
              <a:gd name="connsiteY138" fmla="*/ 1695535 h 2079137"/>
              <a:gd name="connsiteX139" fmla="*/ 4677670 w 12192000"/>
              <a:gd name="connsiteY139" fmla="*/ 1689453 h 2079137"/>
              <a:gd name="connsiteX140" fmla="*/ 4634248 w 12192000"/>
              <a:gd name="connsiteY140" fmla="*/ 1680227 h 2079137"/>
              <a:gd name="connsiteX141" fmla="*/ 4632434 w 12192000"/>
              <a:gd name="connsiteY141" fmla="*/ 1674607 h 2079137"/>
              <a:gd name="connsiteX142" fmla="*/ 4619204 w 12192000"/>
              <a:gd name="connsiteY142" fmla="*/ 1672507 h 2079137"/>
              <a:gd name="connsiteX143" fmla="*/ 4616283 w 12192000"/>
              <a:gd name="connsiteY143" fmla="*/ 1670977 h 2079137"/>
              <a:gd name="connsiteX144" fmla="*/ 4598926 w 12192000"/>
              <a:gd name="connsiteY144" fmla="*/ 1663178 h 2079137"/>
              <a:gd name="connsiteX145" fmla="*/ 4547069 w 12192000"/>
              <a:gd name="connsiteY145" fmla="*/ 1670642 h 2079137"/>
              <a:gd name="connsiteX146" fmla="*/ 4523516 w 12192000"/>
              <a:gd name="connsiteY146" fmla="*/ 1669785 h 2079137"/>
              <a:gd name="connsiteX147" fmla="*/ 4500586 w 12192000"/>
              <a:gd name="connsiteY147" fmla="*/ 1675912 h 2079137"/>
              <a:gd name="connsiteX148" fmla="*/ 4488196 w 12192000"/>
              <a:gd name="connsiteY148" fmla="*/ 1683463 h 2079137"/>
              <a:gd name="connsiteX149" fmla="*/ 4445463 w 12192000"/>
              <a:gd name="connsiteY149" fmla="*/ 1695634 h 2079137"/>
              <a:gd name="connsiteX150" fmla="*/ 4446550 w 12192000"/>
              <a:gd name="connsiteY150" fmla="*/ 1680538 h 2079137"/>
              <a:gd name="connsiteX151" fmla="*/ 4365375 w 12192000"/>
              <a:gd name="connsiteY151" fmla="*/ 1697935 h 2079137"/>
              <a:gd name="connsiteX152" fmla="*/ 4305123 w 12192000"/>
              <a:gd name="connsiteY152" fmla="*/ 1714185 h 2079137"/>
              <a:gd name="connsiteX153" fmla="*/ 4292665 w 12192000"/>
              <a:gd name="connsiteY153" fmla="*/ 1720703 h 2079137"/>
              <a:gd name="connsiteX154" fmla="*/ 4276789 w 12192000"/>
              <a:gd name="connsiteY154" fmla="*/ 1718367 h 2079137"/>
              <a:gd name="connsiteX155" fmla="*/ 4271683 w 12192000"/>
              <a:gd name="connsiteY155" fmla="*/ 1714801 h 2079137"/>
              <a:gd name="connsiteX156" fmla="*/ 4223918 w 12192000"/>
              <a:gd name="connsiteY156" fmla="*/ 1728936 h 2079137"/>
              <a:gd name="connsiteX157" fmla="*/ 4218039 w 12192000"/>
              <a:gd name="connsiteY157" fmla="*/ 1729885 h 2079137"/>
              <a:gd name="connsiteX158" fmla="*/ 4177153 w 12192000"/>
              <a:gd name="connsiteY158" fmla="*/ 1733691 h 2079137"/>
              <a:gd name="connsiteX159" fmla="*/ 4051032 w 12192000"/>
              <a:gd name="connsiteY159" fmla="*/ 1728886 h 2079137"/>
              <a:gd name="connsiteX160" fmla="*/ 4013978 w 12192000"/>
              <a:gd name="connsiteY160" fmla="*/ 1727679 h 2079137"/>
              <a:gd name="connsiteX161" fmla="*/ 3987857 w 12192000"/>
              <a:gd name="connsiteY161" fmla="*/ 1724282 h 2079137"/>
              <a:gd name="connsiteX162" fmla="*/ 3916852 w 12192000"/>
              <a:gd name="connsiteY162" fmla="*/ 1729184 h 2079137"/>
              <a:gd name="connsiteX163" fmla="*/ 3797263 w 12192000"/>
              <a:gd name="connsiteY163" fmla="*/ 1742976 h 2079137"/>
              <a:gd name="connsiteX164" fmla="*/ 3752806 w 12192000"/>
              <a:gd name="connsiteY164" fmla="*/ 1741033 h 2079137"/>
              <a:gd name="connsiteX165" fmla="*/ 3749997 w 12192000"/>
              <a:gd name="connsiteY165" fmla="*/ 1735799 h 2079137"/>
              <a:gd name="connsiteX166" fmla="*/ 3736582 w 12192000"/>
              <a:gd name="connsiteY166" fmla="*/ 1735907 h 2079137"/>
              <a:gd name="connsiteX167" fmla="*/ 3733428 w 12192000"/>
              <a:gd name="connsiteY167" fmla="*/ 1734881 h 2079137"/>
              <a:gd name="connsiteX168" fmla="*/ 3714911 w 12192000"/>
              <a:gd name="connsiteY168" fmla="*/ 1730056 h 2079137"/>
              <a:gd name="connsiteX169" fmla="*/ 3665172 w 12192000"/>
              <a:gd name="connsiteY169" fmla="*/ 1745936 h 2079137"/>
              <a:gd name="connsiteX170" fmla="*/ 3552006 w 12192000"/>
              <a:gd name="connsiteY170" fmla="*/ 1755220 h 2079137"/>
              <a:gd name="connsiteX171" fmla="*/ 3390301 w 12192000"/>
              <a:gd name="connsiteY171" fmla="*/ 1762546 h 2079137"/>
              <a:gd name="connsiteX172" fmla="*/ 3264312 w 12192000"/>
              <a:gd name="connsiteY172" fmla="*/ 1774620 h 2079137"/>
              <a:gd name="connsiteX173" fmla="*/ 3106901 w 12192000"/>
              <a:gd name="connsiteY173" fmla="*/ 1804264 h 2079137"/>
              <a:gd name="connsiteX174" fmla="*/ 2993303 w 12192000"/>
              <a:gd name="connsiteY174" fmla="*/ 1806542 h 2079137"/>
              <a:gd name="connsiteX175" fmla="*/ 2979115 w 12192000"/>
              <a:gd name="connsiteY175" fmla="*/ 1815432 h 2079137"/>
              <a:gd name="connsiteX176" fmla="*/ 2963118 w 12192000"/>
              <a:gd name="connsiteY176" fmla="*/ 1820962 h 2079137"/>
              <a:gd name="connsiteX177" fmla="*/ 2961156 w 12192000"/>
              <a:gd name="connsiteY177" fmla="*/ 1820297 h 2079137"/>
              <a:gd name="connsiteX178" fmla="*/ 2925719 w 12192000"/>
              <a:gd name="connsiteY178" fmla="*/ 1828468 h 2079137"/>
              <a:gd name="connsiteX179" fmla="*/ 2857951 w 12192000"/>
              <a:gd name="connsiteY179" fmla="*/ 1842496 h 2079137"/>
              <a:gd name="connsiteX180" fmla="*/ 2857427 w 12192000"/>
              <a:gd name="connsiteY180" fmla="*/ 1841591 h 2079137"/>
              <a:gd name="connsiteX181" fmla="*/ 2846731 w 12192000"/>
              <a:gd name="connsiteY181" fmla="*/ 1839316 h 2079137"/>
              <a:gd name="connsiteX182" fmla="*/ 2826290 w 12192000"/>
              <a:gd name="connsiteY182" fmla="*/ 1837274 h 2079137"/>
              <a:gd name="connsiteX183" fmla="*/ 2779146 w 12192000"/>
              <a:gd name="connsiteY183" fmla="*/ 1820071 h 2079137"/>
              <a:gd name="connsiteX184" fmla="*/ 2739608 w 12192000"/>
              <a:gd name="connsiteY184" fmla="*/ 1827861 h 2079137"/>
              <a:gd name="connsiteX185" fmla="*/ 2731631 w 12192000"/>
              <a:gd name="connsiteY185" fmla="*/ 1828881 h 2079137"/>
              <a:gd name="connsiteX186" fmla="*/ 2731464 w 12192000"/>
              <a:gd name="connsiteY186" fmla="*/ 1828677 h 2079137"/>
              <a:gd name="connsiteX187" fmla="*/ 2723037 w 12192000"/>
              <a:gd name="connsiteY187" fmla="*/ 1829303 h 2079137"/>
              <a:gd name="connsiteX188" fmla="*/ 2701616 w 12192000"/>
              <a:gd name="connsiteY188" fmla="*/ 1832725 h 2079137"/>
              <a:gd name="connsiteX189" fmla="*/ 2696239 w 12192000"/>
              <a:gd name="connsiteY189" fmla="*/ 1831904 h 2079137"/>
              <a:gd name="connsiteX190" fmla="*/ 2663445 w 12192000"/>
              <a:gd name="connsiteY190" fmla="*/ 1825958 h 2079137"/>
              <a:gd name="connsiteX191" fmla="*/ 2560925 w 12192000"/>
              <a:gd name="connsiteY191" fmla="*/ 1829094 h 2079137"/>
              <a:gd name="connsiteX192" fmla="*/ 2458739 w 12192000"/>
              <a:gd name="connsiteY192" fmla="*/ 1834479 h 2079137"/>
              <a:gd name="connsiteX193" fmla="*/ 2356074 w 12192000"/>
              <a:gd name="connsiteY193" fmla="*/ 1836991 h 2079137"/>
              <a:gd name="connsiteX194" fmla="*/ 2304241 w 12192000"/>
              <a:gd name="connsiteY194" fmla="*/ 1822021 h 2079137"/>
              <a:gd name="connsiteX195" fmla="*/ 2298362 w 12192000"/>
              <a:gd name="connsiteY195" fmla="*/ 1822125 h 2079137"/>
              <a:gd name="connsiteX196" fmla="*/ 2283527 w 12192000"/>
              <a:gd name="connsiteY196" fmla="*/ 1826361 h 2079137"/>
              <a:gd name="connsiteX197" fmla="*/ 2278150 w 12192000"/>
              <a:gd name="connsiteY197" fmla="*/ 1828604 h 2079137"/>
              <a:gd name="connsiteX198" fmla="*/ 2269853 w 12192000"/>
              <a:gd name="connsiteY198" fmla="*/ 1830502 h 2079137"/>
              <a:gd name="connsiteX199" fmla="*/ 2269585 w 12192000"/>
              <a:gd name="connsiteY199" fmla="*/ 1830341 h 2079137"/>
              <a:gd name="connsiteX200" fmla="*/ 2225332 w 12192000"/>
              <a:gd name="connsiteY200" fmla="*/ 1845825 h 2079137"/>
              <a:gd name="connsiteX201" fmla="*/ 2169048 w 12192000"/>
              <a:gd name="connsiteY201" fmla="*/ 1837658 h 2079137"/>
              <a:gd name="connsiteX202" fmla="*/ 2147231 w 12192000"/>
              <a:gd name="connsiteY202" fmla="*/ 1839027 h 2079137"/>
              <a:gd name="connsiteX203" fmla="*/ 2135241 w 12192000"/>
              <a:gd name="connsiteY203" fmla="*/ 1838652 h 2079137"/>
              <a:gd name="connsiteX204" fmla="*/ 2099215 w 12192000"/>
              <a:gd name="connsiteY204" fmla="*/ 1850768 h 2079137"/>
              <a:gd name="connsiteX205" fmla="*/ 2094046 w 12192000"/>
              <a:gd name="connsiteY205" fmla="*/ 1850806 h 2079137"/>
              <a:gd name="connsiteX206" fmla="*/ 2071850 w 12192000"/>
              <a:gd name="connsiteY206" fmla="*/ 1861319 h 2079137"/>
              <a:gd name="connsiteX207" fmla="*/ 2039607 w 12192000"/>
              <a:gd name="connsiteY207" fmla="*/ 1874318 h 2079137"/>
              <a:gd name="connsiteX208" fmla="*/ 2037289 w 12192000"/>
              <a:gd name="connsiteY208" fmla="*/ 1874025 h 2079137"/>
              <a:gd name="connsiteX209" fmla="*/ 2023615 w 12192000"/>
              <a:gd name="connsiteY209" fmla="*/ 1881562 h 2079137"/>
              <a:gd name="connsiteX210" fmla="*/ 1957176 w 12192000"/>
              <a:gd name="connsiteY210" fmla="*/ 1898709 h 2079137"/>
              <a:gd name="connsiteX211" fmla="*/ 1858081 w 12192000"/>
              <a:gd name="connsiteY211" fmla="*/ 1923144 h 2079137"/>
              <a:gd name="connsiteX212" fmla="*/ 1738865 w 12192000"/>
              <a:gd name="connsiteY212" fmla="*/ 1944965 h 2079137"/>
              <a:gd name="connsiteX213" fmla="*/ 1616692 w 12192000"/>
              <a:gd name="connsiteY213" fmla="*/ 1989107 h 2079137"/>
              <a:gd name="connsiteX214" fmla="*/ 1411898 w 12192000"/>
              <a:gd name="connsiteY214" fmla="*/ 2046254 h 2079137"/>
              <a:gd name="connsiteX215" fmla="*/ 1375780 w 12192000"/>
              <a:gd name="connsiteY215" fmla="*/ 2047961 h 2079137"/>
              <a:gd name="connsiteX216" fmla="*/ 1375707 w 12192000"/>
              <a:gd name="connsiteY216" fmla="*/ 2047981 h 2079137"/>
              <a:gd name="connsiteX217" fmla="*/ 1285585 w 12192000"/>
              <a:gd name="connsiteY217" fmla="*/ 2047113 h 2079137"/>
              <a:gd name="connsiteX218" fmla="*/ 1263658 w 12192000"/>
              <a:gd name="connsiteY218" fmla="*/ 2041397 h 2079137"/>
              <a:gd name="connsiteX219" fmla="*/ 1170403 w 12192000"/>
              <a:gd name="connsiteY219" fmla="*/ 2033399 h 2079137"/>
              <a:gd name="connsiteX220" fmla="*/ 1153718 w 12192000"/>
              <a:gd name="connsiteY220" fmla="*/ 2029576 h 2079137"/>
              <a:gd name="connsiteX221" fmla="*/ 1133937 w 12192000"/>
              <a:gd name="connsiteY221" fmla="*/ 2032149 h 2079137"/>
              <a:gd name="connsiteX222" fmla="*/ 1054999 w 12192000"/>
              <a:gd name="connsiteY222" fmla="*/ 2043242 h 2079137"/>
              <a:gd name="connsiteX223" fmla="*/ 1018405 w 12192000"/>
              <a:gd name="connsiteY223" fmla="*/ 2048281 h 2079137"/>
              <a:gd name="connsiteX224" fmla="*/ 1016563 w 12192000"/>
              <a:gd name="connsiteY224" fmla="*/ 2051718 h 2079137"/>
              <a:gd name="connsiteX225" fmla="*/ 1008284 w 12192000"/>
              <a:gd name="connsiteY225" fmla="*/ 2046742 h 2079137"/>
              <a:gd name="connsiteX226" fmla="*/ 981974 w 12192000"/>
              <a:gd name="connsiteY226" fmla="*/ 2048363 h 2079137"/>
              <a:gd name="connsiteX227" fmla="*/ 971903 w 12192000"/>
              <a:gd name="connsiteY227" fmla="*/ 2053484 h 2079137"/>
              <a:gd name="connsiteX228" fmla="*/ 954015 w 12192000"/>
              <a:gd name="connsiteY228" fmla="*/ 2052529 h 2079137"/>
              <a:gd name="connsiteX229" fmla="*/ 839571 w 12192000"/>
              <a:gd name="connsiteY229" fmla="*/ 2046509 h 2079137"/>
              <a:gd name="connsiteX230" fmla="*/ 823321 w 12192000"/>
              <a:gd name="connsiteY230" fmla="*/ 2054296 h 2079137"/>
              <a:gd name="connsiteX231" fmla="*/ 800990 w 12192000"/>
              <a:gd name="connsiteY231" fmla="*/ 2051523 h 2079137"/>
              <a:gd name="connsiteX232" fmla="*/ 776439 w 12192000"/>
              <a:gd name="connsiteY232" fmla="*/ 2062634 h 2079137"/>
              <a:gd name="connsiteX233" fmla="*/ 763041 w 12192000"/>
              <a:gd name="connsiteY233" fmla="*/ 2063995 h 2079137"/>
              <a:gd name="connsiteX234" fmla="*/ 757863 w 12192000"/>
              <a:gd name="connsiteY234" fmla="*/ 2065877 h 2079137"/>
              <a:gd name="connsiteX235" fmla="*/ 745053 w 12192000"/>
              <a:gd name="connsiteY235" fmla="*/ 2051831 h 2079137"/>
              <a:gd name="connsiteX236" fmla="*/ 722609 w 12192000"/>
              <a:gd name="connsiteY236" fmla="*/ 2049504 h 2079137"/>
              <a:gd name="connsiteX237" fmla="*/ 717618 w 12192000"/>
              <a:gd name="connsiteY237" fmla="*/ 2042131 h 2079137"/>
              <a:gd name="connsiteX238" fmla="*/ 703285 w 12192000"/>
              <a:gd name="connsiteY238" fmla="*/ 2046808 h 2079137"/>
              <a:gd name="connsiteX239" fmla="*/ 680199 w 12192000"/>
              <a:gd name="connsiteY239" fmla="*/ 2051947 h 2079137"/>
              <a:gd name="connsiteX240" fmla="*/ 667351 w 12192000"/>
              <a:gd name="connsiteY240" fmla="*/ 2054469 h 2079137"/>
              <a:gd name="connsiteX241" fmla="*/ 660961 w 12192000"/>
              <a:gd name="connsiteY241" fmla="*/ 2049404 h 2079137"/>
              <a:gd name="connsiteX242" fmla="*/ 638282 w 12192000"/>
              <a:gd name="connsiteY242" fmla="*/ 2060093 h 2079137"/>
              <a:gd name="connsiteX243" fmla="*/ 583551 w 12192000"/>
              <a:gd name="connsiteY243" fmla="*/ 2070197 h 2079137"/>
              <a:gd name="connsiteX244" fmla="*/ 525274 w 12192000"/>
              <a:gd name="connsiteY244" fmla="*/ 2079137 h 2079137"/>
              <a:gd name="connsiteX245" fmla="*/ 405635 w 12192000"/>
              <a:gd name="connsiteY245" fmla="*/ 2059339 h 2079137"/>
              <a:gd name="connsiteX246" fmla="*/ 281555 w 12192000"/>
              <a:gd name="connsiteY246" fmla="*/ 2022847 h 2079137"/>
              <a:gd name="connsiteX247" fmla="*/ 98513 w 12192000"/>
              <a:gd name="connsiteY247" fmla="*/ 1969504 h 2079137"/>
              <a:gd name="connsiteX248" fmla="*/ 56191 w 12192000"/>
              <a:gd name="connsiteY248" fmla="*/ 1950709 h 2079137"/>
              <a:gd name="connsiteX249" fmla="*/ 0 w 12192000"/>
              <a:gd name="connsiteY249" fmla="*/ 1935789 h 207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12192000" h="2079137">
                <a:moveTo>
                  <a:pt x="12160143" y="831692"/>
                </a:moveTo>
                <a:lnTo>
                  <a:pt x="12159112" y="833361"/>
                </a:lnTo>
                <a:cubicBezTo>
                  <a:pt x="12157915" y="833832"/>
                  <a:pt x="12157402" y="833649"/>
                  <a:pt x="12158912" y="832430"/>
                </a:cubicBezTo>
                <a:close/>
                <a:moveTo>
                  <a:pt x="0" y="0"/>
                </a:moveTo>
                <a:lnTo>
                  <a:pt x="12192000" y="0"/>
                </a:lnTo>
                <a:lnTo>
                  <a:pt x="12192000" y="558063"/>
                </a:lnTo>
                <a:lnTo>
                  <a:pt x="12189259" y="810508"/>
                </a:lnTo>
                <a:lnTo>
                  <a:pt x="12170847" y="825280"/>
                </a:lnTo>
                <a:lnTo>
                  <a:pt x="12160143" y="831692"/>
                </a:lnTo>
                <a:lnTo>
                  <a:pt x="12163806" y="825759"/>
                </a:lnTo>
                <a:cubicBezTo>
                  <a:pt x="12125449" y="821525"/>
                  <a:pt x="12082203" y="824698"/>
                  <a:pt x="12056557" y="810176"/>
                </a:cubicBezTo>
                <a:cubicBezTo>
                  <a:pt x="12050902" y="790976"/>
                  <a:pt x="11923731" y="799312"/>
                  <a:pt x="11900316" y="789618"/>
                </a:cubicBezTo>
                <a:cubicBezTo>
                  <a:pt x="11841702" y="803374"/>
                  <a:pt x="11823963" y="832645"/>
                  <a:pt x="11791206" y="824176"/>
                </a:cubicBezTo>
                <a:cubicBezTo>
                  <a:pt x="11768977" y="817380"/>
                  <a:pt x="11683857" y="828947"/>
                  <a:pt x="11659257" y="800841"/>
                </a:cubicBezTo>
                <a:cubicBezTo>
                  <a:pt x="11617173" y="818107"/>
                  <a:pt x="11602556" y="790694"/>
                  <a:pt x="11569789" y="797135"/>
                </a:cubicBezTo>
                <a:cubicBezTo>
                  <a:pt x="11498310" y="795094"/>
                  <a:pt x="11458472" y="819882"/>
                  <a:pt x="11367885" y="791985"/>
                </a:cubicBezTo>
                <a:cubicBezTo>
                  <a:pt x="11325508" y="798158"/>
                  <a:pt x="11266580" y="755023"/>
                  <a:pt x="11174663" y="788721"/>
                </a:cubicBezTo>
                <a:cubicBezTo>
                  <a:pt x="11122703" y="792192"/>
                  <a:pt x="11150009" y="775410"/>
                  <a:pt x="11068220" y="786994"/>
                </a:cubicBezTo>
                <a:cubicBezTo>
                  <a:pt x="11046931" y="759861"/>
                  <a:pt x="10919185" y="793102"/>
                  <a:pt x="10893266" y="794013"/>
                </a:cubicBezTo>
                <a:cubicBezTo>
                  <a:pt x="10874184" y="776189"/>
                  <a:pt x="10862860" y="788743"/>
                  <a:pt x="10844025" y="789857"/>
                </a:cubicBezTo>
                <a:cubicBezTo>
                  <a:pt x="10836453" y="779294"/>
                  <a:pt x="10820690" y="778184"/>
                  <a:pt x="10814353" y="789010"/>
                </a:cubicBezTo>
                <a:cubicBezTo>
                  <a:pt x="10819669" y="816016"/>
                  <a:pt x="10754019" y="789067"/>
                  <a:pt x="10748393" y="806738"/>
                </a:cubicBezTo>
                <a:cubicBezTo>
                  <a:pt x="10687156" y="807873"/>
                  <a:pt x="10550299" y="781800"/>
                  <a:pt x="10468256" y="778733"/>
                </a:cubicBezTo>
                <a:cubicBezTo>
                  <a:pt x="10436666" y="770025"/>
                  <a:pt x="10371995" y="797252"/>
                  <a:pt x="10256131" y="788332"/>
                </a:cubicBezTo>
                <a:cubicBezTo>
                  <a:pt x="10240995" y="781626"/>
                  <a:pt x="10182664" y="765742"/>
                  <a:pt x="10177442" y="777371"/>
                </a:cubicBezTo>
                <a:cubicBezTo>
                  <a:pt x="10141447" y="775683"/>
                  <a:pt x="10030323" y="810071"/>
                  <a:pt x="10006086" y="792651"/>
                </a:cubicBezTo>
                <a:cubicBezTo>
                  <a:pt x="10009448" y="818833"/>
                  <a:pt x="9960389" y="791426"/>
                  <a:pt x="9952382" y="815411"/>
                </a:cubicBezTo>
                <a:lnTo>
                  <a:pt x="9926457" y="827295"/>
                </a:lnTo>
                <a:lnTo>
                  <a:pt x="9843405" y="867046"/>
                </a:lnTo>
                <a:lnTo>
                  <a:pt x="9830866" y="875047"/>
                </a:lnTo>
                <a:lnTo>
                  <a:pt x="9801807" y="872272"/>
                </a:lnTo>
                <a:lnTo>
                  <a:pt x="9785653" y="861743"/>
                </a:lnTo>
                <a:lnTo>
                  <a:pt x="9781177" y="864820"/>
                </a:lnTo>
                <a:cubicBezTo>
                  <a:pt x="9776153" y="871003"/>
                  <a:pt x="9773556" y="874842"/>
                  <a:pt x="9768640" y="869379"/>
                </a:cubicBezTo>
                <a:lnTo>
                  <a:pt x="9712211" y="900283"/>
                </a:lnTo>
                <a:cubicBezTo>
                  <a:pt x="9706243" y="902750"/>
                  <a:pt x="9698952" y="902954"/>
                  <a:pt x="9689465" y="899268"/>
                </a:cubicBezTo>
                <a:cubicBezTo>
                  <a:pt x="9670819" y="902906"/>
                  <a:pt x="9618108" y="917739"/>
                  <a:pt x="9600339" y="922112"/>
                </a:cubicBezTo>
                <a:lnTo>
                  <a:pt x="9582850" y="925510"/>
                </a:lnTo>
                <a:cubicBezTo>
                  <a:pt x="9574400" y="928631"/>
                  <a:pt x="9556868" y="938130"/>
                  <a:pt x="9549638" y="940845"/>
                </a:cubicBezTo>
                <a:cubicBezTo>
                  <a:pt x="9543792" y="942327"/>
                  <a:pt x="9546812" y="939351"/>
                  <a:pt x="9539471" y="941799"/>
                </a:cubicBezTo>
                <a:cubicBezTo>
                  <a:pt x="9538994" y="947702"/>
                  <a:pt x="9536009" y="953248"/>
                  <a:pt x="9505592" y="955533"/>
                </a:cubicBezTo>
                <a:cubicBezTo>
                  <a:pt x="9486013" y="968563"/>
                  <a:pt x="9460860" y="978842"/>
                  <a:pt x="9432569" y="985377"/>
                </a:cubicBezTo>
                <a:cubicBezTo>
                  <a:pt x="9426990" y="980335"/>
                  <a:pt x="9418918" y="990185"/>
                  <a:pt x="9414216" y="992655"/>
                </a:cubicBezTo>
                <a:cubicBezTo>
                  <a:pt x="9412644" y="989014"/>
                  <a:pt x="9400057" y="989255"/>
                  <a:pt x="9397106" y="992980"/>
                </a:cubicBezTo>
                <a:cubicBezTo>
                  <a:pt x="9314093" y="1020862"/>
                  <a:pt x="9349678" y="978420"/>
                  <a:pt x="9305108" y="1007767"/>
                </a:cubicBezTo>
                <a:cubicBezTo>
                  <a:pt x="9296670" y="1010324"/>
                  <a:pt x="9289251" y="1009612"/>
                  <a:pt x="9282434" y="1007523"/>
                </a:cubicBezTo>
                <a:lnTo>
                  <a:pt x="9271941" y="1002839"/>
                </a:lnTo>
                <a:lnTo>
                  <a:pt x="9238227" y="1017668"/>
                </a:lnTo>
                <a:cubicBezTo>
                  <a:pt x="9221294" y="1023415"/>
                  <a:pt x="9203166" y="1027997"/>
                  <a:pt x="9184265" y="1031275"/>
                </a:cubicBezTo>
                <a:cubicBezTo>
                  <a:pt x="9178371" y="1024135"/>
                  <a:pt x="9165618" y="1036637"/>
                  <a:pt x="9159000" y="1039569"/>
                </a:cubicBezTo>
                <a:cubicBezTo>
                  <a:pt x="9157881" y="1034602"/>
                  <a:pt x="9141725" y="1033964"/>
                  <a:pt x="9137031" y="1038699"/>
                </a:cubicBezTo>
                <a:cubicBezTo>
                  <a:pt x="9023973" y="1069523"/>
                  <a:pt x="9079946" y="1015706"/>
                  <a:pt x="9015702" y="1051400"/>
                </a:cubicBezTo>
                <a:lnTo>
                  <a:pt x="8971403" y="1040542"/>
                </a:lnTo>
                <a:lnTo>
                  <a:pt x="8961826" y="1045364"/>
                </a:lnTo>
                <a:cubicBezTo>
                  <a:pt x="8922837" y="1050010"/>
                  <a:pt x="8909116" y="1040754"/>
                  <a:pt x="8888623" y="1053908"/>
                </a:cubicBezTo>
                <a:cubicBezTo>
                  <a:pt x="8850424" y="1035587"/>
                  <a:pt x="8865892" y="1054194"/>
                  <a:pt x="8841066" y="1060421"/>
                </a:cubicBezTo>
                <a:cubicBezTo>
                  <a:pt x="8818353" y="1064878"/>
                  <a:pt x="8775995" y="1076068"/>
                  <a:pt x="8752342" y="1080646"/>
                </a:cubicBezTo>
                <a:cubicBezTo>
                  <a:pt x="8736966" y="1099406"/>
                  <a:pt x="8723186" y="1079948"/>
                  <a:pt x="8699139" y="1087885"/>
                </a:cubicBezTo>
                <a:cubicBezTo>
                  <a:pt x="8688630" y="1095506"/>
                  <a:pt x="8680324" y="1097539"/>
                  <a:pt x="8667273" y="1092062"/>
                </a:cubicBezTo>
                <a:cubicBezTo>
                  <a:pt x="8619205" y="1128818"/>
                  <a:pt x="8634590" y="1097116"/>
                  <a:pt x="8586064" y="1114603"/>
                </a:cubicBezTo>
                <a:cubicBezTo>
                  <a:pt x="8544721" y="1131913"/>
                  <a:pt x="8496602" y="1145520"/>
                  <a:pt x="8460312" y="1179878"/>
                </a:cubicBezTo>
                <a:cubicBezTo>
                  <a:pt x="8454266" y="1189140"/>
                  <a:pt x="8435781" y="1194455"/>
                  <a:pt x="8419023" y="1191748"/>
                </a:cubicBezTo>
                <a:cubicBezTo>
                  <a:pt x="8416138" y="1191283"/>
                  <a:pt x="8413416" y="1190591"/>
                  <a:pt x="8410939" y="1189696"/>
                </a:cubicBezTo>
                <a:cubicBezTo>
                  <a:pt x="8390077" y="1213458"/>
                  <a:pt x="8370324" y="1205397"/>
                  <a:pt x="8362040" y="1220820"/>
                </a:cubicBezTo>
                <a:cubicBezTo>
                  <a:pt x="8320616" y="1231942"/>
                  <a:pt x="8281663" y="1222882"/>
                  <a:pt x="8273677" y="1236495"/>
                </a:cubicBezTo>
                <a:cubicBezTo>
                  <a:pt x="8251358" y="1238573"/>
                  <a:pt x="8216738" y="1228341"/>
                  <a:pt x="8204283" y="1243537"/>
                </a:cubicBezTo>
                <a:cubicBezTo>
                  <a:pt x="8198634" y="1233135"/>
                  <a:pt x="8181550" y="1254947"/>
                  <a:pt x="8166550" y="1249551"/>
                </a:cubicBezTo>
                <a:cubicBezTo>
                  <a:pt x="8155570" y="1244572"/>
                  <a:pt x="8147825" y="1250027"/>
                  <a:pt x="8137785" y="1251636"/>
                </a:cubicBezTo>
                <a:cubicBezTo>
                  <a:pt x="8123427" y="1248361"/>
                  <a:pt x="8081662" y="1261833"/>
                  <a:pt x="8071596" y="1269274"/>
                </a:cubicBezTo>
                <a:cubicBezTo>
                  <a:pt x="8048949" y="1293759"/>
                  <a:pt x="7983924" y="1284712"/>
                  <a:pt x="7964816" y="1303668"/>
                </a:cubicBezTo>
                <a:cubicBezTo>
                  <a:pt x="7957137" y="1306992"/>
                  <a:pt x="7949335" y="1308861"/>
                  <a:pt x="7941495" y="1309821"/>
                </a:cubicBezTo>
                <a:lnTo>
                  <a:pt x="7919123" y="1310466"/>
                </a:lnTo>
                <a:lnTo>
                  <a:pt x="7911902" y="1306569"/>
                </a:lnTo>
                <a:lnTo>
                  <a:pt x="7898703" y="1309208"/>
                </a:lnTo>
                <a:lnTo>
                  <a:pt x="7894703" y="1308939"/>
                </a:lnTo>
                <a:lnTo>
                  <a:pt x="7872267" y="1308370"/>
                </a:lnTo>
                <a:cubicBezTo>
                  <a:pt x="7886550" y="1330359"/>
                  <a:pt x="7812648" y="1314851"/>
                  <a:pt x="7836454" y="1331265"/>
                </a:cubicBezTo>
                <a:cubicBezTo>
                  <a:pt x="7798907" y="1336933"/>
                  <a:pt x="7831419" y="1351068"/>
                  <a:pt x="7782451" y="1339601"/>
                </a:cubicBezTo>
                <a:cubicBezTo>
                  <a:pt x="7727636" y="1365002"/>
                  <a:pt x="7583002" y="1338768"/>
                  <a:pt x="7542969" y="1372495"/>
                </a:cubicBezTo>
                <a:cubicBezTo>
                  <a:pt x="7546396" y="1360942"/>
                  <a:pt x="7492851" y="1424323"/>
                  <a:pt x="7476832" y="1431655"/>
                </a:cubicBezTo>
                <a:cubicBezTo>
                  <a:pt x="7439619" y="1443703"/>
                  <a:pt x="7425596" y="1454661"/>
                  <a:pt x="7370237" y="1474339"/>
                </a:cubicBezTo>
                <a:cubicBezTo>
                  <a:pt x="7316246" y="1485928"/>
                  <a:pt x="7281903" y="1512712"/>
                  <a:pt x="7222223" y="1510199"/>
                </a:cubicBezTo>
                <a:cubicBezTo>
                  <a:pt x="7221190" y="1514030"/>
                  <a:pt x="7218885" y="1517398"/>
                  <a:pt x="7215703" y="1520424"/>
                </a:cubicBezTo>
                <a:lnTo>
                  <a:pt x="7204548" y="1528145"/>
                </a:lnTo>
                <a:lnTo>
                  <a:pt x="7202038" y="1527954"/>
                </a:lnTo>
                <a:lnTo>
                  <a:pt x="7173860" y="1541605"/>
                </a:lnTo>
                <a:lnTo>
                  <a:pt x="7155079" y="1552495"/>
                </a:lnTo>
                <a:lnTo>
                  <a:pt x="7149757" y="1552732"/>
                </a:lnTo>
                <a:cubicBezTo>
                  <a:pt x="7141378" y="1554948"/>
                  <a:pt x="7115959" y="1563256"/>
                  <a:pt x="7104804" y="1565792"/>
                </a:cubicBezTo>
                <a:cubicBezTo>
                  <a:pt x="7099811" y="1550850"/>
                  <a:pt x="7096935" y="1561973"/>
                  <a:pt x="7082824" y="1567947"/>
                </a:cubicBezTo>
                <a:cubicBezTo>
                  <a:pt x="7071919" y="1546070"/>
                  <a:pt x="7039417" y="1570606"/>
                  <a:pt x="7021520" y="1562334"/>
                </a:cubicBezTo>
                <a:cubicBezTo>
                  <a:pt x="7011400" y="1567217"/>
                  <a:pt x="7000495" y="1571981"/>
                  <a:pt x="6988956" y="1576442"/>
                </a:cubicBezTo>
                <a:lnTo>
                  <a:pt x="6981922" y="1578821"/>
                </a:lnTo>
                <a:lnTo>
                  <a:pt x="6981583" y="1578678"/>
                </a:lnTo>
                <a:cubicBezTo>
                  <a:pt x="6979627" y="1578791"/>
                  <a:pt x="6977153" y="1579421"/>
                  <a:pt x="6973762" y="1580811"/>
                </a:cubicBezTo>
                <a:lnTo>
                  <a:pt x="6969093" y="1583157"/>
                </a:lnTo>
                <a:lnTo>
                  <a:pt x="6890037" y="1575825"/>
                </a:lnTo>
                <a:cubicBezTo>
                  <a:pt x="6849459" y="1579997"/>
                  <a:pt x="6820022" y="1566922"/>
                  <a:pt x="6785054" y="1582200"/>
                </a:cubicBezTo>
                <a:cubicBezTo>
                  <a:pt x="6747047" y="1586037"/>
                  <a:pt x="6712794" y="1582954"/>
                  <a:pt x="6681692" y="1591296"/>
                </a:cubicBezTo>
                <a:cubicBezTo>
                  <a:pt x="6667557" y="1587501"/>
                  <a:pt x="6654822" y="1586753"/>
                  <a:pt x="6644556" y="1595940"/>
                </a:cubicBezTo>
                <a:cubicBezTo>
                  <a:pt x="6608615" y="1597269"/>
                  <a:pt x="6597697" y="1587005"/>
                  <a:pt x="6577106" y="1598261"/>
                </a:cubicBezTo>
                <a:lnTo>
                  <a:pt x="6544183" y="1596149"/>
                </a:lnTo>
                <a:lnTo>
                  <a:pt x="6540921" y="1593857"/>
                </a:lnTo>
                <a:lnTo>
                  <a:pt x="6535046" y="1593283"/>
                </a:lnTo>
                <a:lnTo>
                  <a:pt x="6519853" y="1595771"/>
                </a:lnTo>
                <a:lnTo>
                  <a:pt x="6514280" y="1597376"/>
                </a:lnTo>
                <a:cubicBezTo>
                  <a:pt x="6510385" y="1598232"/>
                  <a:pt x="6507735" y="1598481"/>
                  <a:pt x="6505824" y="1598298"/>
                </a:cubicBezTo>
                <a:lnTo>
                  <a:pt x="6505573" y="1598109"/>
                </a:lnTo>
                <a:lnTo>
                  <a:pt x="6497741" y="1599392"/>
                </a:lnTo>
                <a:cubicBezTo>
                  <a:pt x="6484628" y="1602044"/>
                  <a:pt x="6471968" y="1605085"/>
                  <a:pt x="6459992" y="1608358"/>
                </a:cubicBezTo>
                <a:cubicBezTo>
                  <a:pt x="6447037" y="1597612"/>
                  <a:pt x="6404274" y="1616787"/>
                  <a:pt x="6404572" y="1593771"/>
                </a:cubicBezTo>
                <a:cubicBezTo>
                  <a:pt x="6388277" y="1597519"/>
                  <a:pt x="6380141" y="1607970"/>
                  <a:pt x="6382671" y="1592612"/>
                </a:cubicBezTo>
                <a:lnTo>
                  <a:pt x="6369843" y="1590015"/>
                </a:lnTo>
                <a:lnTo>
                  <a:pt x="6269740" y="1614633"/>
                </a:lnTo>
                <a:lnTo>
                  <a:pt x="6255405" y="1620529"/>
                </a:lnTo>
                <a:cubicBezTo>
                  <a:pt x="6250911" y="1623016"/>
                  <a:pt x="6247090" y="1625968"/>
                  <a:pt x="6244248" y="1629561"/>
                </a:cubicBezTo>
                <a:cubicBezTo>
                  <a:pt x="6188859" y="1618246"/>
                  <a:pt x="6143250" y="1639346"/>
                  <a:pt x="6086396" y="1642666"/>
                </a:cubicBezTo>
                <a:cubicBezTo>
                  <a:pt x="6024311" y="1653696"/>
                  <a:pt x="5889522" y="1686499"/>
                  <a:pt x="5867429" y="1695554"/>
                </a:cubicBezTo>
                <a:cubicBezTo>
                  <a:pt x="5848669" y="1700350"/>
                  <a:pt x="5763994" y="1699795"/>
                  <a:pt x="5772864" y="1689002"/>
                </a:cubicBezTo>
                <a:cubicBezTo>
                  <a:pt x="5718480" y="1716048"/>
                  <a:pt x="5694188" y="1696562"/>
                  <a:pt x="5629833" y="1713273"/>
                </a:cubicBezTo>
                <a:lnTo>
                  <a:pt x="5504771" y="1725744"/>
                </a:lnTo>
                <a:lnTo>
                  <a:pt x="5490967" y="1726367"/>
                </a:lnTo>
                <a:lnTo>
                  <a:pt x="5486015" y="1721481"/>
                </a:lnTo>
                <a:lnTo>
                  <a:pt x="5439364" y="1721349"/>
                </a:lnTo>
                <a:cubicBezTo>
                  <a:pt x="5418850" y="1733129"/>
                  <a:pt x="5381503" y="1725668"/>
                  <a:pt x="5350025" y="1729885"/>
                </a:cubicBezTo>
                <a:lnTo>
                  <a:pt x="5336104" y="1734377"/>
                </a:lnTo>
                <a:lnTo>
                  <a:pt x="5245234" y="1738520"/>
                </a:lnTo>
                <a:lnTo>
                  <a:pt x="5182955" y="1744622"/>
                </a:lnTo>
                <a:lnTo>
                  <a:pt x="5169506" y="1748993"/>
                </a:lnTo>
                <a:lnTo>
                  <a:pt x="5154299" y="1744080"/>
                </a:lnTo>
                <a:cubicBezTo>
                  <a:pt x="5152463" y="1742751"/>
                  <a:pt x="5150989" y="1741283"/>
                  <a:pt x="5149917" y="1739727"/>
                </a:cubicBezTo>
                <a:lnTo>
                  <a:pt x="5100319" y="1745797"/>
                </a:lnTo>
                <a:lnTo>
                  <a:pt x="5094361" y="1745767"/>
                </a:lnTo>
                <a:lnTo>
                  <a:pt x="5053410" y="1742790"/>
                </a:lnTo>
                <a:lnTo>
                  <a:pt x="4992711" y="1734075"/>
                </a:lnTo>
                <a:cubicBezTo>
                  <a:pt x="4972764" y="1728527"/>
                  <a:pt x="4955480" y="1708667"/>
                  <a:pt x="4930098" y="1717312"/>
                </a:cubicBezTo>
                <a:cubicBezTo>
                  <a:pt x="4936142" y="1706767"/>
                  <a:pt x="4900350" y="1719438"/>
                  <a:pt x="4893834" y="1710028"/>
                </a:cubicBezTo>
                <a:cubicBezTo>
                  <a:pt x="4890113" y="1702277"/>
                  <a:pt x="4878389" y="1704314"/>
                  <a:pt x="4868730" y="1702384"/>
                </a:cubicBezTo>
                <a:cubicBezTo>
                  <a:pt x="4860577" y="1694955"/>
                  <a:pt x="4813519" y="1692594"/>
                  <a:pt x="4797925" y="1695535"/>
                </a:cubicBezTo>
                <a:cubicBezTo>
                  <a:pt x="4754973" y="1708626"/>
                  <a:pt x="4712186" y="1679830"/>
                  <a:pt x="4677670" y="1689453"/>
                </a:cubicBezTo>
                <a:cubicBezTo>
                  <a:pt x="4650390" y="1686902"/>
                  <a:pt x="4641786" y="1682702"/>
                  <a:pt x="4634248" y="1680227"/>
                </a:cubicBezTo>
                <a:lnTo>
                  <a:pt x="4632434" y="1674607"/>
                </a:lnTo>
                <a:lnTo>
                  <a:pt x="4619204" y="1672507"/>
                </a:lnTo>
                <a:lnTo>
                  <a:pt x="4616283" y="1670977"/>
                </a:lnTo>
                <a:cubicBezTo>
                  <a:pt x="4610716" y="1668036"/>
                  <a:pt x="4605090" y="1665277"/>
                  <a:pt x="4598926" y="1663178"/>
                </a:cubicBezTo>
                <a:cubicBezTo>
                  <a:pt x="4588025" y="1686237"/>
                  <a:pt x="4544698" y="1649138"/>
                  <a:pt x="4547069" y="1670642"/>
                </a:cubicBezTo>
                <a:lnTo>
                  <a:pt x="4523516" y="1669785"/>
                </a:lnTo>
                <a:lnTo>
                  <a:pt x="4500586" y="1675912"/>
                </a:lnTo>
                <a:lnTo>
                  <a:pt x="4488196" y="1683463"/>
                </a:lnTo>
                <a:lnTo>
                  <a:pt x="4445463" y="1695634"/>
                </a:lnTo>
                <a:lnTo>
                  <a:pt x="4446550" y="1680538"/>
                </a:lnTo>
                <a:lnTo>
                  <a:pt x="4365375" y="1697935"/>
                </a:lnTo>
                <a:lnTo>
                  <a:pt x="4305123" y="1714185"/>
                </a:lnTo>
                <a:lnTo>
                  <a:pt x="4292665" y="1720703"/>
                </a:lnTo>
                <a:lnTo>
                  <a:pt x="4276789" y="1718367"/>
                </a:lnTo>
                <a:cubicBezTo>
                  <a:pt x="4274740" y="1717359"/>
                  <a:pt x="4273021" y="1716157"/>
                  <a:pt x="4271683" y="1714801"/>
                </a:cubicBezTo>
                <a:lnTo>
                  <a:pt x="4223918" y="1728936"/>
                </a:lnTo>
                <a:lnTo>
                  <a:pt x="4218039" y="1729885"/>
                </a:lnTo>
                <a:lnTo>
                  <a:pt x="4177153" y="1733691"/>
                </a:lnTo>
                <a:lnTo>
                  <a:pt x="4051032" y="1728886"/>
                </a:lnTo>
                <a:cubicBezTo>
                  <a:pt x="4055072" y="1717510"/>
                  <a:pt x="4022108" y="1735873"/>
                  <a:pt x="4013978" y="1727679"/>
                </a:cubicBezTo>
                <a:cubicBezTo>
                  <a:pt x="4008905" y="1720660"/>
                  <a:pt x="3997723" y="1724594"/>
                  <a:pt x="3987857" y="1724282"/>
                </a:cubicBezTo>
                <a:cubicBezTo>
                  <a:pt x="3978476" y="1718309"/>
                  <a:pt x="3931683" y="1723723"/>
                  <a:pt x="3916852" y="1729184"/>
                </a:cubicBezTo>
                <a:cubicBezTo>
                  <a:pt x="3876910" y="1749138"/>
                  <a:pt x="3829523" y="1727824"/>
                  <a:pt x="3797263" y="1742976"/>
                </a:cubicBezTo>
                <a:cubicBezTo>
                  <a:pt x="3769922" y="1744951"/>
                  <a:pt x="3760682" y="1742230"/>
                  <a:pt x="3752806" y="1741033"/>
                </a:cubicBezTo>
                <a:lnTo>
                  <a:pt x="3749997" y="1735799"/>
                </a:lnTo>
                <a:lnTo>
                  <a:pt x="3736582" y="1735907"/>
                </a:lnTo>
                <a:lnTo>
                  <a:pt x="3733428" y="1734881"/>
                </a:lnTo>
                <a:cubicBezTo>
                  <a:pt x="3727408" y="1732899"/>
                  <a:pt x="3721365" y="1731108"/>
                  <a:pt x="3714911" y="1730056"/>
                </a:cubicBezTo>
                <a:cubicBezTo>
                  <a:pt x="3708355" y="1754554"/>
                  <a:pt x="3658933" y="1725152"/>
                  <a:pt x="3665172" y="1745936"/>
                </a:cubicBezTo>
                <a:cubicBezTo>
                  <a:pt x="3628569" y="1744420"/>
                  <a:pt x="3583742" y="1775884"/>
                  <a:pt x="3552006" y="1755220"/>
                </a:cubicBezTo>
                <a:cubicBezTo>
                  <a:pt x="3497522" y="1758390"/>
                  <a:pt x="3448310" y="1757433"/>
                  <a:pt x="3390301" y="1762546"/>
                </a:cubicBezTo>
                <a:cubicBezTo>
                  <a:pt x="3345266" y="1774524"/>
                  <a:pt x="3297039" y="1758531"/>
                  <a:pt x="3264312" y="1774620"/>
                </a:cubicBezTo>
                <a:cubicBezTo>
                  <a:pt x="3212634" y="1771139"/>
                  <a:pt x="3147905" y="1780248"/>
                  <a:pt x="3106901" y="1804264"/>
                </a:cubicBezTo>
                <a:cubicBezTo>
                  <a:pt x="3051355" y="1805490"/>
                  <a:pt x="3041708" y="1820368"/>
                  <a:pt x="2993303" y="1806542"/>
                </a:cubicBezTo>
                <a:cubicBezTo>
                  <a:pt x="2989182" y="1810139"/>
                  <a:pt x="2984377" y="1813039"/>
                  <a:pt x="2979115" y="1815432"/>
                </a:cubicBezTo>
                <a:lnTo>
                  <a:pt x="2963118" y="1820962"/>
                </a:lnTo>
                <a:lnTo>
                  <a:pt x="2961156" y="1820297"/>
                </a:lnTo>
                <a:lnTo>
                  <a:pt x="2925719" y="1828468"/>
                </a:lnTo>
                <a:lnTo>
                  <a:pt x="2857951" y="1842496"/>
                </a:lnTo>
                <a:lnTo>
                  <a:pt x="2857427" y="1841591"/>
                </a:lnTo>
                <a:cubicBezTo>
                  <a:pt x="2855386" y="1839734"/>
                  <a:pt x="2852250" y="1838690"/>
                  <a:pt x="2846731" y="1839316"/>
                </a:cubicBezTo>
                <a:cubicBezTo>
                  <a:pt x="2855175" y="1823564"/>
                  <a:pt x="2843311" y="1834035"/>
                  <a:pt x="2826290" y="1837274"/>
                </a:cubicBezTo>
                <a:cubicBezTo>
                  <a:pt x="2835609" y="1813530"/>
                  <a:pt x="2787284" y="1831665"/>
                  <a:pt x="2779146" y="1820071"/>
                </a:cubicBezTo>
                <a:cubicBezTo>
                  <a:pt x="2766432" y="1822985"/>
                  <a:pt x="2753158" y="1825635"/>
                  <a:pt x="2739608" y="1827861"/>
                </a:cubicBezTo>
                <a:lnTo>
                  <a:pt x="2731631" y="1828881"/>
                </a:lnTo>
                <a:cubicBezTo>
                  <a:pt x="2731575" y="1828813"/>
                  <a:pt x="2731521" y="1828744"/>
                  <a:pt x="2731464" y="1828677"/>
                </a:cubicBezTo>
                <a:cubicBezTo>
                  <a:pt x="2729715" y="1828415"/>
                  <a:pt x="2727085" y="1828569"/>
                  <a:pt x="2723037" y="1829303"/>
                </a:cubicBezTo>
                <a:lnTo>
                  <a:pt x="2701616" y="1832725"/>
                </a:lnTo>
                <a:lnTo>
                  <a:pt x="2696239" y="1831904"/>
                </a:lnTo>
                <a:lnTo>
                  <a:pt x="2663445" y="1825958"/>
                </a:lnTo>
                <a:cubicBezTo>
                  <a:pt x="2641260" y="1825904"/>
                  <a:pt x="2595040" y="1827674"/>
                  <a:pt x="2560925" y="1829094"/>
                </a:cubicBezTo>
                <a:cubicBezTo>
                  <a:pt x="2527977" y="1836499"/>
                  <a:pt x="2496507" y="1831991"/>
                  <a:pt x="2458739" y="1834479"/>
                </a:cubicBezTo>
                <a:cubicBezTo>
                  <a:pt x="2419379" y="1848893"/>
                  <a:pt x="2396428" y="1834257"/>
                  <a:pt x="2356074" y="1836991"/>
                </a:cubicBezTo>
                <a:cubicBezTo>
                  <a:pt x="2323435" y="1857644"/>
                  <a:pt x="2325610" y="1826053"/>
                  <a:pt x="2304241" y="1822021"/>
                </a:cubicBezTo>
                <a:lnTo>
                  <a:pt x="2298362" y="1822125"/>
                </a:lnTo>
                <a:lnTo>
                  <a:pt x="2283527" y="1826361"/>
                </a:lnTo>
                <a:lnTo>
                  <a:pt x="2278150" y="1828604"/>
                </a:lnTo>
                <a:cubicBezTo>
                  <a:pt x="2274371" y="1829907"/>
                  <a:pt x="2271762" y="1830461"/>
                  <a:pt x="2269853" y="1830502"/>
                </a:cubicBezTo>
                <a:lnTo>
                  <a:pt x="2269585" y="1830341"/>
                </a:lnTo>
                <a:lnTo>
                  <a:pt x="2225332" y="1845825"/>
                </a:lnTo>
                <a:cubicBezTo>
                  <a:pt x="2211505" y="1836594"/>
                  <a:pt x="2170867" y="1860661"/>
                  <a:pt x="2169048" y="1837658"/>
                </a:cubicBezTo>
                <a:cubicBezTo>
                  <a:pt x="2153238" y="1843278"/>
                  <a:pt x="2146132" y="1854645"/>
                  <a:pt x="2147231" y="1839027"/>
                </a:cubicBezTo>
                <a:cubicBezTo>
                  <a:pt x="2141901" y="1840465"/>
                  <a:pt x="2138205" y="1840014"/>
                  <a:pt x="2135241" y="1838652"/>
                </a:cubicBezTo>
                <a:lnTo>
                  <a:pt x="2099215" y="1850768"/>
                </a:lnTo>
                <a:lnTo>
                  <a:pt x="2094046" y="1850806"/>
                </a:lnTo>
                <a:lnTo>
                  <a:pt x="2071850" y="1861319"/>
                </a:lnTo>
                <a:lnTo>
                  <a:pt x="2039607" y="1874318"/>
                </a:lnTo>
                <a:lnTo>
                  <a:pt x="2037289" y="1874025"/>
                </a:lnTo>
                <a:lnTo>
                  <a:pt x="2023615" y="1881562"/>
                </a:lnTo>
                <a:cubicBezTo>
                  <a:pt x="2019390" y="1884562"/>
                  <a:pt x="1959668" y="1894795"/>
                  <a:pt x="1957176" y="1898709"/>
                </a:cubicBezTo>
                <a:cubicBezTo>
                  <a:pt x="1901224" y="1893805"/>
                  <a:pt x="1914145" y="1913274"/>
                  <a:pt x="1858081" y="1923144"/>
                </a:cubicBezTo>
                <a:cubicBezTo>
                  <a:pt x="1819487" y="1923227"/>
                  <a:pt x="1798952" y="1929741"/>
                  <a:pt x="1738865" y="1944965"/>
                </a:cubicBezTo>
                <a:cubicBezTo>
                  <a:pt x="1698633" y="1955957"/>
                  <a:pt x="1670491" y="1978862"/>
                  <a:pt x="1616692" y="1989107"/>
                </a:cubicBezTo>
                <a:cubicBezTo>
                  <a:pt x="1565257" y="2022368"/>
                  <a:pt x="1474172" y="2022156"/>
                  <a:pt x="1411898" y="2046254"/>
                </a:cubicBezTo>
                <a:cubicBezTo>
                  <a:pt x="1380237" y="2035952"/>
                  <a:pt x="1386648" y="2042292"/>
                  <a:pt x="1375780" y="2047961"/>
                </a:cubicBezTo>
                <a:cubicBezTo>
                  <a:pt x="1375756" y="2047968"/>
                  <a:pt x="1375731" y="2047974"/>
                  <a:pt x="1375707" y="2047981"/>
                </a:cubicBezTo>
                <a:lnTo>
                  <a:pt x="1285585" y="2047113"/>
                </a:lnTo>
                <a:cubicBezTo>
                  <a:pt x="1279541" y="2043453"/>
                  <a:pt x="1272537" y="2040974"/>
                  <a:pt x="1263658" y="2041397"/>
                </a:cubicBezTo>
                <a:cubicBezTo>
                  <a:pt x="1212454" y="2058890"/>
                  <a:pt x="1258499" y="2026611"/>
                  <a:pt x="1170403" y="2033399"/>
                </a:cubicBezTo>
                <a:cubicBezTo>
                  <a:pt x="1166530" y="2036274"/>
                  <a:pt x="1154254" y="2033463"/>
                  <a:pt x="1153718" y="2029576"/>
                </a:cubicBezTo>
                <a:cubicBezTo>
                  <a:pt x="1148486" y="2030819"/>
                  <a:pt x="1137980" y="2038354"/>
                  <a:pt x="1133937" y="2032149"/>
                </a:cubicBezTo>
                <a:cubicBezTo>
                  <a:pt x="1104720" y="2031606"/>
                  <a:pt x="1077532" y="2035424"/>
                  <a:pt x="1054999" y="2043242"/>
                </a:cubicBezTo>
                <a:cubicBezTo>
                  <a:pt x="1024875" y="2038090"/>
                  <a:pt x="1020473" y="2042711"/>
                  <a:pt x="1018405" y="2048281"/>
                </a:cubicBezTo>
                <a:lnTo>
                  <a:pt x="1016563" y="2051718"/>
                </a:lnTo>
                <a:lnTo>
                  <a:pt x="1008284" y="2046742"/>
                </a:lnTo>
                <a:cubicBezTo>
                  <a:pt x="999244" y="2043620"/>
                  <a:pt x="990505" y="2044937"/>
                  <a:pt x="981974" y="2048363"/>
                </a:cubicBezTo>
                <a:lnTo>
                  <a:pt x="971903" y="2053484"/>
                </a:lnTo>
                <a:lnTo>
                  <a:pt x="954015" y="2052529"/>
                </a:lnTo>
                <a:cubicBezTo>
                  <a:pt x="931960" y="2051365"/>
                  <a:pt x="861352" y="2046214"/>
                  <a:pt x="839571" y="2046509"/>
                </a:cubicBezTo>
                <a:lnTo>
                  <a:pt x="823321" y="2054296"/>
                </a:lnTo>
                <a:lnTo>
                  <a:pt x="800990" y="2051523"/>
                </a:lnTo>
                <a:cubicBezTo>
                  <a:pt x="790723" y="2052171"/>
                  <a:pt x="782268" y="2055403"/>
                  <a:pt x="776439" y="2062634"/>
                </a:cubicBezTo>
                <a:cubicBezTo>
                  <a:pt x="773155" y="2056184"/>
                  <a:pt x="769593" y="2059253"/>
                  <a:pt x="763041" y="2063995"/>
                </a:cubicBezTo>
                <a:lnTo>
                  <a:pt x="757863" y="2065877"/>
                </a:lnTo>
                <a:lnTo>
                  <a:pt x="745053" y="2051831"/>
                </a:lnTo>
                <a:lnTo>
                  <a:pt x="722609" y="2049504"/>
                </a:lnTo>
                <a:lnTo>
                  <a:pt x="717618" y="2042131"/>
                </a:lnTo>
                <a:lnTo>
                  <a:pt x="703285" y="2046808"/>
                </a:lnTo>
                <a:cubicBezTo>
                  <a:pt x="698219" y="2048137"/>
                  <a:pt x="690058" y="2049926"/>
                  <a:pt x="680199" y="2051947"/>
                </a:cubicBezTo>
                <a:lnTo>
                  <a:pt x="667351" y="2054469"/>
                </a:lnTo>
                <a:lnTo>
                  <a:pt x="660961" y="2049404"/>
                </a:lnTo>
                <a:lnTo>
                  <a:pt x="638282" y="2060093"/>
                </a:lnTo>
                <a:lnTo>
                  <a:pt x="583551" y="2070197"/>
                </a:lnTo>
                <a:cubicBezTo>
                  <a:pt x="569268" y="2091365"/>
                  <a:pt x="529124" y="2053106"/>
                  <a:pt x="525274" y="2079137"/>
                </a:cubicBezTo>
                <a:cubicBezTo>
                  <a:pt x="506495" y="2056498"/>
                  <a:pt x="440091" y="2069666"/>
                  <a:pt x="405635" y="2059339"/>
                </a:cubicBezTo>
                <a:cubicBezTo>
                  <a:pt x="397410" y="2069278"/>
                  <a:pt x="294416" y="2032966"/>
                  <a:pt x="281555" y="2022847"/>
                </a:cubicBezTo>
                <a:cubicBezTo>
                  <a:pt x="171589" y="1986245"/>
                  <a:pt x="126791" y="1985528"/>
                  <a:pt x="98513" y="1969504"/>
                </a:cubicBezTo>
                <a:cubicBezTo>
                  <a:pt x="85544" y="1965247"/>
                  <a:pt x="73324" y="1958000"/>
                  <a:pt x="56191" y="1950709"/>
                </a:cubicBezTo>
                <a:lnTo>
                  <a:pt x="0" y="1935789"/>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8AA2E09-6628-6412-D537-50031EAF493F}"/>
              </a:ext>
            </a:extLst>
          </p:cNvPr>
          <p:cNvSpPr>
            <a:spLocks noGrp="1"/>
          </p:cNvSpPr>
          <p:nvPr>
            <p:ph type="title"/>
          </p:nvPr>
        </p:nvSpPr>
        <p:spPr>
          <a:xfrm>
            <a:off x="852781" y="548640"/>
            <a:ext cx="7157553" cy="1188720"/>
          </a:xfrm>
        </p:spPr>
        <p:txBody>
          <a:bodyPr>
            <a:normAutofit/>
          </a:bodyPr>
          <a:lstStyle/>
          <a:p>
            <a:r>
              <a:rPr lang="en-US">
                <a:solidFill>
                  <a:schemeClr val="tx1">
                    <a:lumMod val="85000"/>
                    <a:lumOff val="15000"/>
                  </a:schemeClr>
                </a:solidFill>
                <a:ea typeface="Calibri"/>
                <a:cs typeface="Calibri"/>
              </a:rPr>
              <a:t>Quantization</a:t>
            </a:r>
            <a:endParaRPr lang="en-US">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260F33F7-3D61-2CB5-BF8F-C07AF75F76E8}"/>
              </a:ext>
            </a:extLst>
          </p:cNvPr>
          <p:cNvSpPr>
            <a:spLocks noGrp="1"/>
          </p:cNvSpPr>
          <p:nvPr>
            <p:ph idx="1"/>
          </p:nvPr>
        </p:nvSpPr>
        <p:spPr>
          <a:xfrm>
            <a:off x="849574" y="1713024"/>
            <a:ext cx="7624539" cy="4487987"/>
          </a:xfrm>
        </p:spPr>
        <p:txBody>
          <a:bodyPr vert="horz" lIns="91440" tIns="45720" rIns="91440" bIns="45720" rtlCol="0" anchor="ctr">
            <a:normAutofit/>
          </a:bodyPr>
          <a:lstStyle/>
          <a:p>
            <a:pPr>
              <a:lnSpc>
                <a:spcPct val="90000"/>
              </a:lnSpc>
            </a:pPr>
            <a:r>
              <a:rPr lang="en-US" sz="1400" b="1">
                <a:solidFill>
                  <a:schemeClr val="tx1">
                    <a:lumMod val="85000"/>
                    <a:lumOff val="15000"/>
                  </a:schemeClr>
                </a:solidFill>
                <a:ea typeface="+mn-lt"/>
                <a:cs typeface="+mn-lt"/>
              </a:rPr>
              <a:t>What is Quantization?</a:t>
            </a:r>
            <a:endParaRPr lang="en-US" sz="1600">
              <a:solidFill>
                <a:schemeClr val="tx1">
                  <a:lumMod val="85000"/>
                  <a:lumOff val="15000"/>
                </a:schemeClr>
              </a:solidFill>
              <a:ea typeface="Calibri"/>
              <a:cs typeface="Calibri"/>
            </a:endParaRPr>
          </a:p>
          <a:p>
            <a:pPr lvl="1">
              <a:lnSpc>
                <a:spcPct val="90000"/>
              </a:lnSpc>
            </a:pPr>
            <a:r>
              <a:rPr lang="en-US" sz="1400">
                <a:solidFill>
                  <a:schemeClr val="tx1">
                    <a:lumMod val="85000"/>
                    <a:lumOff val="15000"/>
                  </a:schemeClr>
                </a:solidFill>
                <a:ea typeface="+mn-lt"/>
                <a:cs typeface="+mn-lt"/>
              </a:rPr>
              <a:t>A compression technique that reduces model weight precision (e.g., from 32-bit floats to 8/4/3-bit integers)</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Significantly reduces memory and compute requirements for LLM inference</a:t>
            </a:r>
            <a:endParaRPr lang="en-US" sz="1400">
              <a:solidFill>
                <a:schemeClr val="tx1">
                  <a:lumMod val="85000"/>
                  <a:lumOff val="15000"/>
                </a:schemeClr>
              </a:solidFill>
            </a:endParaRPr>
          </a:p>
          <a:p>
            <a:pPr>
              <a:lnSpc>
                <a:spcPct val="90000"/>
              </a:lnSpc>
            </a:pPr>
            <a:r>
              <a:rPr lang="en-US" sz="1400" b="1">
                <a:solidFill>
                  <a:schemeClr val="tx1">
                    <a:lumMod val="85000"/>
                    <a:lumOff val="15000"/>
                  </a:schemeClr>
                </a:solidFill>
                <a:ea typeface="+mn-lt"/>
                <a:cs typeface="+mn-lt"/>
              </a:rPr>
              <a:t>Why Quantize?</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Enables large models to run efficiently on edge devices (like MacBooks)</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Maintains acceptable accuracy while reducing size and power usage</a:t>
            </a:r>
            <a:endParaRPr lang="en-US" sz="1400">
              <a:solidFill>
                <a:schemeClr val="tx1">
                  <a:lumMod val="85000"/>
                  <a:lumOff val="15000"/>
                </a:schemeClr>
              </a:solidFill>
            </a:endParaRPr>
          </a:p>
          <a:p>
            <a:pPr>
              <a:lnSpc>
                <a:spcPct val="90000"/>
              </a:lnSpc>
            </a:pPr>
            <a:r>
              <a:rPr lang="en-US" sz="1400" b="1">
                <a:solidFill>
                  <a:schemeClr val="tx1">
                    <a:lumMod val="85000"/>
                    <a:lumOff val="15000"/>
                  </a:schemeClr>
                </a:solidFill>
                <a:ea typeface="+mn-lt"/>
                <a:cs typeface="+mn-lt"/>
              </a:rPr>
              <a:t>Benefits for Local LLM Inference:</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Great trade-off between speed, size, and accuracy</a:t>
            </a:r>
            <a:endParaRPr lang="en-US" sz="1400">
              <a:solidFill>
                <a:schemeClr val="tx1">
                  <a:lumMod val="85000"/>
                  <a:lumOff val="15000"/>
                </a:schemeClr>
              </a:solidFill>
            </a:endParaRPr>
          </a:p>
          <a:p>
            <a:pPr lvl="1">
              <a:lnSpc>
                <a:spcPct val="90000"/>
              </a:lnSpc>
            </a:pPr>
            <a:r>
              <a:rPr lang="en-US" sz="1400">
                <a:solidFill>
                  <a:schemeClr val="tx1">
                    <a:lumMod val="85000"/>
                    <a:lumOff val="15000"/>
                  </a:schemeClr>
                </a:solidFill>
                <a:ea typeface="+mn-lt"/>
                <a:cs typeface="+mn-lt"/>
              </a:rPr>
              <a:t>Ideal for real-time, offline NLP applications on constrained hardware</a:t>
            </a:r>
            <a:endParaRPr lang="en-US" sz="1400">
              <a:solidFill>
                <a:schemeClr val="tx1">
                  <a:lumMod val="85000"/>
                  <a:lumOff val="15000"/>
                </a:schemeClr>
              </a:solidFill>
            </a:endParaRPr>
          </a:p>
          <a:p>
            <a:pPr>
              <a:lnSpc>
                <a:spcPct val="90000"/>
              </a:lnSpc>
            </a:pPr>
            <a:endParaRPr lang="en-US" sz="1400">
              <a:solidFill>
                <a:schemeClr val="tx1">
                  <a:lumMod val="85000"/>
                  <a:lumOff val="15000"/>
                </a:schemeClr>
              </a:solidFill>
              <a:ea typeface="Calibri"/>
              <a:cs typeface="Calibri"/>
            </a:endParaRPr>
          </a:p>
        </p:txBody>
      </p:sp>
      <p:sp>
        <p:nvSpPr>
          <p:cNvPr id="23" name="Freeform: Shape 22">
            <a:extLst>
              <a:ext uri="{FF2B5EF4-FFF2-40B4-BE49-F238E27FC236}">
                <a16:creationId xmlns:a16="http://schemas.microsoft.com/office/drawing/2014/main" id="{142DCE2C-2863-46FA-9BE7-24365A24D9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8440" y="5970896"/>
            <a:ext cx="7475563" cy="887104"/>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9517857" h="918356">
                <a:moveTo>
                  <a:pt x="4686423" y="247919"/>
                </a:moveTo>
                <a:lnTo>
                  <a:pt x="4689051" y="250968"/>
                </a:lnTo>
                <a:lnTo>
                  <a:pt x="4687244" y="251298"/>
                </a:lnTo>
                <a:close/>
                <a:moveTo>
                  <a:pt x="4685225" y="246530"/>
                </a:moveTo>
                <a:cubicBezTo>
                  <a:pt x="4688837" y="243198"/>
                  <a:pt x="4687468" y="244598"/>
                  <a:pt x="4686133" y="246727"/>
                </a:cubicBezTo>
                <a:lnTo>
                  <a:pt x="4686423" y="247919"/>
                </a:lnTo>
                <a:close/>
                <a:moveTo>
                  <a:pt x="9517856" y="0"/>
                </a:moveTo>
                <a:lnTo>
                  <a:pt x="9517857" y="12"/>
                </a:lnTo>
                <a:lnTo>
                  <a:pt x="9517857" y="918356"/>
                </a:lnTo>
                <a:lnTo>
                  <a:pt x="14604" y="918356"/>
                </a:lnTo>
                <a:lnTo>
                  <a:pt x="12841" y="917763"/>
                </a:lnTo>
                <a:cubicBezTo>
                  <a:pt x="4532" y="914864"/>
                  <a:pt x="-773" y="912807"/>
                  <a:pt x="93" y="912471"/>
                </a:cubicBezTo>
                <a:cubicBezTo>
                  <a:pt x="172" y="912298"/>
                  <a:pt x="58594" y="890495"/>
                  <a:pt x="58674" y="890322"/>
                </a:cubicBezTo>
                <a:cubicBezTo>
                  <a:pt x="127436" y="929614"/>
                  <a:pt x="206243" y="828226"/>
                  <a:pt x="275005" y="807229"/>
                </a:cubicBezTo>
                <a:cubicBezTo>
                  <a:pt x="303983" y="806087"/>
                  <a:pt x="504960" y="777375"/>
                  <a:pt x="587824" y="798195"/>
                </a:cubicBezTo>
                <a:cubicBezTo>
                  <a:pt x="598733" y="769348"/>
                  <a:pt x="682904" y="785924"/>
                  <a:pt x="651826" y="738338"/>
                </a:cubicBezTo>
                <a:cubicBezTo>
                  <a:pt x="688440" y="737862"/>
                  <a:pt x="753255" y="750396"/>
                  <a:pt x="727985" y="719826"/>
                </a:cubicBezTo>
                <a:cubicBezTo>
                  <a:pt x="739648" y="718749"/>
                  <a:pt x="775717" y="715087"/>
                  <a:pt x="778982" y="710142"/>
                </a:cubicBezTo>
                <a:cubicBezTo>
                  <a:pt x="779189" y="709407"/>
                  <a:pt x="849736" y="718721"/>
                  <a:pt x="849944" y="717987"/>
                </a:cubicBezTo>
                <a:lnTo>
                  <a:pt x="921659" y="712695"/>
                </a:lnTo>
                <a:lnTo>
                  <a:pt x="930946" y="734046"/>
                </a:lnTo>
                <a:lnTo>
                  <a:pt x="986250" y="713530"/>
                </a:lnTo>
                <a:lnTo>
                  <a:pt x="1013752" y="713361"/>
                </a:lnTo>
                <a:lnTo>
                  <a:pt x="1023734" y="718571"/>
                </a:lnTo>
                <a:cubicBezTo>
                  <a:pt x="1033291" y="721276"/>
                  <a:pt x="1045398" y="721394"/>
                  <a:pt x="1063207" y="715651"/>
                </a:cubicBezTo>
                <a:lnTo>
                  <a:pt x="1081980" y="738455"/>
                </a:lnTo>
                <a:lnTo>
                  <a:pt x="1218120" y="713280"/>
                </a:lnTo>
                <a:cubicBezTo>
                  <a:pt x="1230137" y="716162"/>
                  <a:pt x="1387179" y="685179"/>
                  <a:pt x="1397459" y="691190"/>
                </a:cubicBezTo>
                <a:cubicBezTo>
                  <a:pt x="1490025" y="704984"/>
                  <a:pt x="1465878" y="715604"/>
                  <a:pt x="1580688" y="693697"/>
                </a:cubicBezTo>
                <a:cubicBezTo>
                  <a:pt x="1607067" y="704379"/>
                  <a:pt x="1719477" y="658239"/>
                  <a:pt x="1772334" y="710640"/>
                </a:cubicBezTo>
                <a:cubicBezTo>
                  <a:pt x="1745536" y="644824"/>
                  <a:pt x="1976078" y="716436"/>
                  <a:pt x="2002561" y="659917"/>
                </a:cubicBezTo>
                <a:cubicBezTo>
                  <a:pt x="2045346" y="660357"/>
                  <a:pt x="2166676" y="654391"/>
                  <a:pt x="2135144" y="636501"/>
                </a:cubicBezTo>
                <a:cubicBezTo>
                  <a:pt x="2276591" y="665055"/>
                  <a:pt x="2293173" y="591792"/>
                  <a:pt x="2440292" y="593862"/>
                </a:cubicBezTo>
                <a:cubicBezTo>
                  <a:pt x="2495160" y="534824"/>
                  <a:pt x="2473343" y="585644"/>
                  <a:pt x="2547829" y="566150"/>
                </a:cubicBezTo>
                <a:cubicBezTo>
                  <a:pt x="2545438" y="614169"/>
                  <a:pt x="2632278" y="528280"/>
                  <a:pt x="2658055" y="578727"/>
                </a:cubicBezTo>
                <a:cubicBezTo>
                  <a:pt x="2670795" y="573581"/>
                  <a:pt x="2682322" y="567005"/>
                  <a:pt x="2693698" y="560029"/>
                </a:cubicBezTo>
                <a:lnTo>
                  <a:pt x="2699673" y="556400"/>
                </a:lnTo>
                <a:lnTo>
                  <a:pt x="2727306" y="550698"/>
                </a:lnTo>
                <a:lnTo>
                  <a:pt x="2730451" y="538058"/>
                </a:lnTo>
                <a:lnTo>
                  <a:pt x="2768713" y="521575"/>
                </a:lnTo>
                <a:cubicBezTo>
                  <a:pt x="2783756" y="517104"/>
                  <a:pt x="2800788" y="514291"/>
                  <a:pt x="2820868" y="514160"/>
                </a:cubicBezTo>
                <a:cubicBezTo>
                  <a:pt x="2894791" y="532885"/>
                  <a:pt x="2981506" y="465507"/>
                  <a:pt x="3073635" y="491294"/>
                </a:cubicBezTo>
                <a:cubicBezTo>
                  <a:pt x="3106872" y="496624"/>
                  <a:pt x="3205785" y="487718"/>
                  <a:pt x="3222071" y="470559"/>
                </a:cubicBezTo>
                <a:cubicBezTo>
                  <a:pt x="3242193" y="465514"/>
                  <a:pt x="3267163" y="469136"/>
                  <a:pt x="3274069" y="451605"/>
                </a:cubicBezTo>
                <a:cubicBezTo>
                  <a:pt x="3286659" y="430165"/>
                  <a:pt x="3363648" y="455571"/>
                  <a:pt x="3349632" y="432583"/>
                </a:cubicBezTo>
                <a:cubicBezTo>
                  <a:pt x="3404182" y="449847"/>
                  <a:pt x="3438210" y="404323"/>
                  <a:pt x="3479593" y="390437"/>
                </a:cubicBezTo>
                <a:cubicBezTo>
                  <a:pt x="3523240" y="408403"/>
                  <a:pt x="3567027" y="361554"/>
                  <a:pt x="3660110" y="348726"/>
                </a:cubicBezTo>
                <a:cubicBezTo>
                  <a:pt x="3708299" y="369683"/>
                  <a:pt x="3662447" y="344775"/>
                  <a:pt x="3750023" y="370678"/>
                </a:cubicBezTo>
                <a:cubicBezTo>
                  <a:pt x="3752092" y="367132"/>
                  <a:pt x="3816880" y="365055"/>
                  <a:pt x="3844133" y="360648"/>
                </a:cubicBezTo>
                <a:cubicBezTo>
                  <a:pt x="3871386" y="356240"/>
                  <a:pt x="3882848" y="332490"/>
                  <a:pt x="3913545" y="344235"/>
                </a:cubicBezTo>
                <a:cubicBezTo>
                  <a:pt x="4050255" y="376864"/>
                  <a:pt x="4159924" y="363190"/>
                  <a:pt x="4266740" y="361454"/>
                </a:cubicBezTo>
                <a:cubicBezTo>
                  <a:pt x="4385770" y="354374"/>
                  <a:pt x="4314535" y="340143"/>
                  <a:pt x="4430770" y="342643"/>
                </a:cubicBezTo>
                <a:cubicBezTo>
                  <a:pt x="4439969" y="322594"/>
                  <a:pt x="4478290" y="314645"/>
                  <a:pt x="4512664" y="319948"/>
                </a:cubicBezTo>
                <a:cubicBezTo>
                  <a:pt x="4570011" y="315138"/>
                  <a:pt x="4549085" y="269599"/>
                  <a:pt x="4616423" y="290914"/>
                </a:cubicBezTo>
                <a:cubicBezTo>
                  <a:pt x="4599641" y="270277"/>
                  <a:pt x="4692085" y="269216"/>
                  <a:pt x="4691675" y="254011"/>
                </a:cubicBezTo>
                <a:lnTo>
                  <a:pt x="4689051" y="250968"/>
                </a:lnTo>
                <a:lnTo>
                  <a:pt x="4719994" y="245307"/>
                </a:lnTo>
                <a:cubicBezTo>
                  <a:pt x="4732635" y="242775"/>
                  <a:pt x="4745300" y="240335"/>
                  <a:pt x="4752894" y="239875"/>
                </a:cubicBezTo>
                <a:lnTo>
                  <a:pt x="4769329" y="233585"/>
                </a:lnTo>
                <a:lnTo>
                  <a:pt x="4775634" y="234063"/>
                </a:lnTo>
                <a:lnTo>
                  <a:pt x="4790452" y="233572"/>
                </a:lnTo>
                <a:cubicBezTo>
                  <a:pt x="4789989" y="236356"/>
                  <a:pt x="4789525" y="239141"/>
                  <a:pt x="4789062" y="241924"/>
                </a:cubicBezTo>
                <a:cubicBezTo>
                  <a:pt x="4786342" y="249932"/>
                  <a:pt x="4804560" y="248631"/>
                  <a:pt x="4827826" y="246977"/>
                </a:cubicBezTo>
                <a:cubicBezTo>
                  <a:pt x="4875782" y="239569"/>
                  <a:pt x="4874112" y="283413"/>
                  <a:pt x="4892569" y="249933"/>
                </a:cubicBezTo>
                <a:lnTo>
                  <a:pt x="4896611" y="240448"/>
                </a:lnTo>
                <a:lnTo>
                  <a:pt x="4917286" y="243659"/>
                </a:lnTo>
                <a:cubicBezTo>
                  <a:pt x="4923060" y="243799"/>
                  <a:pt x="4981729" y="240979"/>
                  <a:pt x="4981173" y="247103"/>
                </a:cubicBezTo>
                <a:cubicBezTo>
                  <a:pt x="5024880" y="220690"/>
                  <a:pt x="5014146" y="257963"/>
                  <a:pt x="5060397" y="263688"/>
                </a:cubicBezTo>
                <a:cubicBezTo>
                  <a:pt x="5093356" y="238589"/>
                  <a:pt x="5157892" y="275351"/>
                  <a:pt x="5252996" y="270655"/>
                </a:cubicBezTo>
                <a:cubicBezTo>
                  <a:pt x="5288840" y="241872"/>
                  <a:pt x="5287005" y="287921"/>
                  <a:pt x="5358056" y="247248"/>
                </a:cubicBezTo>
                <a:cubicBezTo>
                  <a:pt x="5361752" y="250257"/>
                  <a:pt x="5403312" y="238215"/>
                  <a:pt x="5426496" y="235142"/>
                </a:cubicBezTo>
                <a:cubicBezTo>
                  <a:pt x="5449679" y="232069"/>
                  <a:pt x="5473549" y="245611"/>
                  <a:pt x="5497161" y="228808"/>
                </a:cubicBezTo>
                <a:cubicBezTo>
                  <a:pt x="5611861" y="172767"/>
                  <a:pt x="5723211" y="165860"/>
                  <a:pt x="5826043" y="148073"/>
                </a:cubicBezTo>
                <a:cubicBezTo>
                  <a:pt x="5943127" y="133166"/>
                  <a:pt x="5872659" y="193078"/>
                  <a:pt x="6013415" y="137316"/>
                </a:cubicBezTo>
                <a:cubicBezTo>
                  <a:pt x="6031924" y="154783"/>
                  <a:pt x="6050745" y="154258"/>
                  <a:pt x="6080994" y="142938"/>
                </a:cubicBezTo>
                <a:cubicBezTo>
                  <a:pt x="6138083" y="137090"/>
                  <a:pt x="6140195" y="184383"/>
                  <a:pt x="6194152" y="151772"/>
                </a:cubicBezTo>
                <a:cubicBezTo>
                  <a:pt x="6187280" y="177783"/>
                  <a:pt x="6304222" y="153410"/>
                  <a:pt x="6281379" y="181626"/>
                </a:cubicBezTo>
                <a:cubicBezTo>
                  <a:pt x="6321899" y="201819"/>
                  <a:pt x="6335111" y="162590"/>
                  <a:pt x="6374947" y="179799"/>
                </a:cubicBezTo>
                <a:cubicBezTo>
                  <a:pt x="6417404" y="181336"/>
                  <a:pt x="6402484" y="169694"/>
                  <a:pt x="6448518" y="164378"/>
                </a:cubicBezTo>
                <a:cubicBezTo>
                  <a:pt x="6504958" y="162488"/>
                  <a:pt x="6493438" y="111203"/>
                  <a:pt x="6544700" y="167161"/>
                </a:cubicBezTo>
                <a:cubicBezTo>
                  <a:pt x="6601507" y="148697"/>
                  <a:pt x="6566269" y="164386"/>
                  <a:pt x="6648353" y="172250"/>
                </a:cubicBezTo>
                <a:cubicBezTo>
                  <a:pt x="6680008" y="155223"/>
                  <a:pt x="6707960" y="160673"/>
                  <a:pt x="6736227" y="173216"/>
                </a:cubicBezTo>
                <a:cubicBezTo>
                  <a:pt x="6813963" y="164284"/>
                  <a:pt x="6888143" y="181296"/>
                  <a:pt x="6977218" y="184289"/>
                </a:cubicBezTo>
                <a:cubicBezTo>
                  <a:pt x="7040424" y="188318"/>
                  <a:pt x="7000278" y="216835"/>
                  <a:pt x="7065221" y="227531"/>
                </a:cubicBezTo>
                <a:cubicBezTo>
                  <a:pt x="7130163" y="238228"/>
                  <a:pt x="7291878" y="238208"/>
                  <a:pt x="7366876" y="248468"/>
                </a:cubicBezTo>
                <a:cubicBezTo>
                  <a:pt x="7491356" y="206752"/>
                  <a:pt x="7367734" y="280166"/>
                  <a:pt x="7565449" y="258950"/>
                </a:cubicBezTo>
                <a:cubicBezTo>
                  <a:pt x="7575959" y="252432"/>
                  <a:pt x="7600854" y="257628"/>
                  <a:pt x="7599285" y="266021"/>
                </a:cubicBezTo>
                <a:cubicBezTo>
                  <a:pt x="7611616" y="262940"/>
                  <a:pt x="7639946" y="245819"/>
                  <a:pt x="7644411" y="258986"/>
                </a:cubicBezTo>
                <a:cubicBezTo>
                  <a:pt x="7708015" y="258012"/>
                  <a:pt x="7770249" y="247724"/>
                  <a:pt x="7825110" y="229109"/>
                </a:cubicBezTo>
                <a:cubicBezTo>
                  <a:pt x="7949762" y="247028"/>
                  <a:pt x="7921956" y="197757"/>
                  <a:pt x="7965804" y="190545"/>
                </a:cubicBezTo>
                <a:cubicBezTo>
                  <a:pt x="8039439" y="213878"/>
                  <a:pt x="8063651" y="191475"/>
                  <a:pt x="8147401" y="205617"/>
                </a:cubicBezTo>
                <a:cubicBezTo>
                  <a:pt x="8166453" y="196610"/>
                  <a:pt x="8225048" y="207099"/>
                  <a:pt x="8256033" y="193713"/>
                </a:cubicBezTo>
                <a:cubicBezTo>
                  <a:pt x="8311388" y="242017"/>
                  <a:pt x="8350376" y="178592"/>
                  <a:pt x="8410677" y="172167"/>
                </a:cubicBezTo>
                <a:cubicBezTo>
                  <a:pt x="8470978" y="165743"/>
                  <a:pt x="8572470" y="206385"/>
                  <a:pt x="8617841" y="155167"/>
                </a:cubicBezTo>
                <a:cubicBezTo>
                  <a:pt x="8646050" y="160448"/>
                  <a:pt x="8664949" y="183631"/>
                  <a:pt x="8715976" y="178374"/>
                </a:cubicBezTo>
                <a:cubicBezTo>
                  <a:pt x="8737194" y="188216"/>
                  <a:pt x="8738009" y="189511"/>
                  <a:pt x="8778827" y="172936"/>
                </a:cubicBezTo>
                <a:cubicBezTo>
                  <a:pt x="8725277" y="146372"/>
                  <a:pt x="8850819" y="175612"/>
                  <a:pt x="8840778" y="143149"/>
                </a:cubicBezTo>
                <a:cubicBezTo>
                  <a:pt x="8903519" y="121096"/>
                  <a:pt x="9021861" y="150359"/>
                  <a:pt x="9010380" y="91891"/>
                </a:cubicBezTo>
                <a:cubicBezTo>
                  <a:pt x="9027103" y="56852"/>
                  <a:pt x="9112524" y="108357"/>
                  <a:pt x="9110856" y="70997"/>
                </a:cubicBezTo>
                <a:cubicBezTo>
                  <a:pt x="9148189" y="94250"/>
                  <a:pt x="9209809" y="53285"/>
                  <a:pt x="9268817" y="53082"/>
                </a:cubicBezTo>
                <a:cubicBezTo>
                  <a:pt x="9279135" y="35997"/>
                  <a:pt x="9292736" y="36520"/>
                  <a:pt x="9316667" y="45047"/>
                </a:cubicBezTo>
                <a:cubicBezTo>
                  <a:pt x="9352186" y="45862"/>
                  <a:pt x="9390008" y="39799"/>
                  <a:pt x="9428209" y="29923"/>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720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TotalTime>
  <Words>2723</Words>
  <Application>Microsoft Office PowerPoint</Application>
  <PresentationFormat>On-screen Show (4:3)</PresentationFormat>
  <Paragraphs>254</Paragraphs>
  <Slides>40</Slides>
  <Notes>1</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Project TLDR: Standalone Desktop Application for Question Answering and Summarization</vt:lpstr>
      <vt:lpstr>Introduction</vt:lpstr>
      <vt:lpstr>Motivations</vt:lpstr>
      <vt:lpstr>Data leakage risks with LLMs</vt:lpstr>
      <vt:lpstr>Related Work</vt:lpstr>
      <vt:lpstr>Theoretical Background</vt:lpstr>
      <vt:lpstr>Apple Silicon and The M1 SOC</vt:lpstr>
      <vt:lpstr>DMA and MMap</vt:lpstr>
      <vt:lpstr>Quantization</vt:lpstr>
      <vt:lpstr>Quantization formats in GGML</vt:lpstr>
      <vt:lpstr>LLM and Transformers</vt:lpstr>
      <vt:lpstr>Core Concepts in LLM Inference</vt:lpstr>
      <vt:lpstr>Apple Neural Engine</vt:lpstr>
      <vt:lpstr>Tinygrad Project</vt:lpstr>
      <vt:lpstr>Retrieval Augmented Generation (RAG)</vt:lpstr>
      <vt:lpstr>Embedding Phase</vt:lpstr>
      <vt:lpstr>Retrieval &amp; Generation Phase</vt:lpstr>
      <vt:lpstr>Implementation</vt:lpstr>
      <vt:lpstr>TLDR Application Modules</vt:lpstr>
      <vt:lpstr>User Interface (MacOS Application)</vt:lpstr>
      <vt:lpstr>User Interface – A Sneak Peek</vt:lpstr>
      <vt:lpstr>The RAG Backend – Module interactions</vt:lpstr>
      <vt:lpstr>The RAG Backend (C++ Static Library – lib_tldr)</vt:lpstr>
      <vt:lpstr>Vectordump files</vt:lpstr>
      <vt:lpstr>NPU Accelerator (lib-npu_accelerator)</vt:lpstr>
      <vt:lpstr>NPU accelerator workflow</vt:lpstr>
      <vt:lpstr>NPU Module Benefits</vt:lpstr>
      <vt:lpstr>Llama.cpp</vt:lpstr>
      <vt:lpstr>Database (PostgreSQL)</vt:lpstr>
      <vt:lpstr>Overall workflow </vt:lpstr>
      <vt:lpstr>Application Workflow - System Initialization</vt:lpstr>
      <vt:lpstr>Application Workflow - Index Corpus Directory</vt:lpstr>
      <vt:lpstr>Application Workflow - Perform RAG</vt:lpstr>
      <vt:lpstr>Results</vt:lpstr>
      <vt:lpstr>Findings</vt:lpstr>
      <vt:lpstr>Demonstration</vt:lpstr>
      <vt:lpstr>Results</vt:lpstr>
      <vt:lpstr>Our Contributions</vt:lpstr>
      <vt:lpstr>Limitations</vt:lpstr>
      <vt:lpstr>Future Work</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Chinchilla Parsons</cp:lastModifiedBy>
  <cp:revision>2195</cp:revision>
  <dcterms:created xsi:type="dcterms:W3CDTF">2013-01-27T09:14:16Z</dcterms:created>
  <dcterms:modified xsi:type="dcterms:W3CDTF">2025-05-28T05:43:35Z</dcterms:modified>
  <cp:category/>
</cp:coreProperties>
</file>